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57" r:id="rId3"/>
    <p:sldId id="277" r:id="rId4"/>
    <p:sldId id="280" r:id="rId5"/>
    <p:sldId id="28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7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D535-8A6F-4B37-AA0C-E0D671517E51}" type="datetimeFigureOut">
              <a:rPr lang="en-GB" smtClean="0"/>
              <a:t>08/05/2014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B999C-C5BB-4ACE-8C3D-9C0C884AFB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34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52834-795B-4957-8B64-653F56276EA5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68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86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974" y="620713"/>
            <a:ext cx="2042746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1339" y="620713"/>
            <a:ext cx="5991958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784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67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73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248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38" y="1981205"/>
            <a:ext cx="401662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637" y="1981205"/>
            <a:ext cx="4018085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87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929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09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383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5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0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48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176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972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974" y="620713"/>
            <a:ext cx="2042746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1339" y="620713"/>
            <a:ext cx="5991958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95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08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38" y="1981211"/>
            <a:ext cx="401662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640" y="1981211"/>
            <a:ext cx="4018085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17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75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1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02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6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167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89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99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1344" y="620713"/>
            <a:ext cx="817538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1344" y="1981211"/>
            <a:ext cx="8175381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3087" name="Rectangle 15"/>
          <p:cNvSpPr>
            <a:spLocks noChangeArrowheads="1"/>
          </p:cNvSpPr>
          <p:nvPr userDrawn="1"/>
        </p:nvSpPr>
        <p:spPr bwMode="auto">
          <a:xfrm>
            <a:off x="-14654" y="-26988"/>
            <a:ext cx="91440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096" name="Object 24"/>
          <p:cNvGraphicFramePr>
            <a:graphicFrameLocks noChangeAspect="1"/>
          </p:cNvGraphicFramePr>
          <p:nvPr userDrawn="1"/>
        </p:nvGraphicFramePr>
        <p:xfrm>
          <a:off x="7999535" y="115888"/>
          <a:ext cx="1025769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Image" r:id="rId14" imgW="8689024" imgH="10463415" progId="Photoshop.Image.4">
                  <p:embed/>
                </p:oleObj>
              </mc:Choice>
              <mc:Fallback>
                <p:oleObj name="Image" r:id="rId14" imgW="8689024" imgH="10463415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9535" y="115888"/>
                        <a:ext cx="1025769" cy="133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986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99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1341" y="620713"/>
            <a:ext cx="817538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1341" y="1981205"/>
            <a:ext cx="8175381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3087" name="Rectangle 15"/>
          <p:cNvSpPr>
            <a:spLocks noChangeArrowheads="1"/>
          </p:cNvSpPr>
          <p:nvPr userDrawn="1"/>
        </p:nvSpPr>
        <p:spPr bwMode="auto">
          <a:xfrm>
            <a:off x="-14654" y="-26988"/>
            <a:ext cx="91440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096" name="Object 24"/>
          <p:cNvGraphicFramePr>
            <a:graphicFrameLocks noChangeAspect="1"/>
          </p:cNvGraphicFramePr>
          <p:nvPr userDrawn="1"/>
        </p:nvGraphicFramePr>
        <p:xfrm>
          <a:off x="7999535" y="115888"/>
          <a:ext cx="1025769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Image" r:id="rId14" imgW="8689024" imgH="10463415" progId="Photoshop.Image.4">
                  <p:embed/>
                </p:oleObj>
              </mc:Choice>
              <mc:Fallback>
                <p:oleObj name="Image" r:id="rId14" imgW="8689024" imgH="10463415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9535" y="115888"/>
                        <a:ext cx="1025769" cy="133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573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r>
              <a:rPr lang="en-GB" dirty="0"/>
              <a:t>The Darwin Initiative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5024"/>
            <a:ext cx="6400800" cy="1152401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Project Logic, Indicators &amp; ToC</a:t>
            </a:r>
          </a:p>
          <a:p>
            <a:r>
              <a:rPr lang="en-GB" dirty="0" smtClean="0">
                <a:latin typeface="+mj-lt"/>
              </a:rPr>
              <a:t>Group Exercise</a:t>
            </a:r>
            <a:endParaRPr lang="en-GB" dirty="0">
              <a:latin typeface="+mj-lt"/>
            </a:endParaRPr>
          </a:p>
        </p:txBody>
      </p:sp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0" y="5181600"/>
            <a:ext cx="9144000" cy="1676400"/>
            <a:chOff x="0" y="3264"/>
            <a:chExt cx="6240" cy="1056"/>
          </a:xfrm>
        </p:grpSpPr>
        <p:pic>
          <p:nvPicPr>
            <p:cNvPr id="2068" name="Picture 20" descr="12-013 butterfly genus Diaethria resiz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76"/>
              <a:ext cx="1392" cy="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12-034 SEA training in biophys field tech - Lang Sen res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276"/>
              <a:ext cx="1392" cy="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9" name="Picture 21" descr="11-018 axolot2 resiz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276"/>
              <a:ext cx="1392" cy="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1" name="Picture 23" descr="11-025 Katunsky ridge central Altai res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280"/>
              <a:ext cx="1632" cy="1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12-009 Gambia monkey resize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264"/>
              <a:ext cx="706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56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75381" cy="1143000"/>
          </a:xfrm>
        </p:spPr>
        <p:txBody>
          <a:bodyPr/>
          <a:lstStyle/>
          <a:p>
            <a:r>
              <a:rPr lang="en-GB" dirty="0" smtClean="0"/>
              <a:t>1. Project Logic ‘puzzle’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41" y="1268760"/>
            <a:ext cx="8175381" cy="52558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Place (and when agreed stick) the logframe elements in the correct ‘boxes’. Fill the boxes in numerical order: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716365"/>
              </p:ext>
            </p:extLst>
          </p:nvPr>
        </p:nvGraphicFramePr>
        <p:xfrm>
          <a:off x="971600" y="2348880"/>
          <a:ext cx="7128792" cy="42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152128"/>
                <a:gridCol w="1368152"/>
                <a:gridCol w="1584176"/>
                <a:gridCol w="1584176"/>
              </a:tblGrid>
              <a:tr h="10081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 Logic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Measurable</a:t>
                      </a:r>
                      <a:r>
                        <a:rPr lang="en-US" baseline="0" dirty="0" smtClean="0"/>
                        <a:t> Indicators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Sources /means</a:t>
                      </a:r>
                      <a:r>
                        <a:rPr lang="en-US" baseline="0" dirty="0" smtClean="0"/>
                        <a:t> of verification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Assumptions</a:t>
                      </a:r>
                      <a:endParaRPr lang="en-US" dirty="0"/>
                    </a:p>
                  </a:txBody>
                  <a:tcPr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dirty="0" smtClean="0"/>
                        <a:t>Impact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</a:t>
                      </a:r>
                    </a:p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</a:t>
                      </a:r>
                    </a:p>
                    <a:p>
                      <a:r>
                        <a:rPr lang="en-US" dirty="0" smtClean="0"/>
                        <a:t>vii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</a:p>
                    <a:p>
                      <a:r>
                        <a:rPr lang="en-US" dirty="0" smtClean="0"/>
                        <a:t>ii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</a:p>
                    <a:p>
                      <a:r>
                        <a:rPr lang="en-US" dirty="0" smtClean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</a:t>
                      </a:r>
                    </a:p>
                    <a:p>
                      <a:r>
                        <a:rPr lang="en-US" dirty="0" smtClean="0"/>
                        <a:t>vii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</a:t>
                      </a:r>
                    </a:p>
                    <a:p>
                      <a:r>
                        <a:rPr lang="en-US" dirty="0" smtClean="0"/>
                        <a:t>xi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</a:p>
                    <a:p>
                      <a:r>
                        <a:rPr lang="en-US" dirty="0" smtClean="0"/>
                        <a:t>ii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24418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</a:p>
                    <a:p>
                      <a:r>
                        <a:rPr lang="en-US" dirty="0" smtClean="0"/>
                        <a:t>xi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39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Assess </a:t>
            </a:r>
            <a:r>
              <a:rPr lang="en-US" dirty="0" err="1" smtClean="0"/>
              <a:t>SMARTness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the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Agree on a score ‘out </a:t>
            </a:r>
            <a:r>
              <a:rPr lang="en-US" dirty="0"/>
              <a:t>of </a:t>
            </a:r>
            <a:r>
              <a:rPr lang="en-US" dirty="0" smtClean="0"/>
              <a:t>10’ for each of the Indicators in the logframe, using a score </a:t>
            </a:r>
            <a:r>
              <a:rPr lang="en-US" dirty="0"/>
              <a:t>out of </a:t>
            </a:r>
            <a:r>
              <a:rPr lang="en-US" dirty="0" smtClean="0"/>
              <a:t>a maximum of 2 </a:t>
            </a:r>
            <a:r>
              <a:rPr lang="en-US" dirty="0"/>
              <a:t>for </a:t>
            </a:r>
            <a:r>
              <a:rPr lang="en-US" dirty="0" smtClean="0"/>
              <a:t>each of </a:t>
            </a:r>
            <a:r>
              <a:rPr lang="en-US" dirty="0"/>
              <a:t> </a:t>
            </a:r>
            <a:r>
              <a:rPr lang="en-US" dirty="0" smtClean="0"/>
              <a:t>the S, M, A, A, R and T elements,  e.g.</a:t>
            </a:r>
          </a:p>
          <a:p>
            <a:pPr marL="0" indent="0">
              <a:buNone/>
            </a:pPr>
            <a:r>
              <a:rPr lang="en-US" dirty="0" smtClean="0"/>
              <a:t>				S  1 </a:t>
            </a:r>
          </a:p>
          <a:p>
            <a:pPr marL="0" indent="0">
              <a:buNone/>
            </a:pPr>
            <a:r>
              <a:rPr lang="en-US" dirty="0" smtClean="0"/>
              <a:t>				M 2 </a:t>
            </a:r>
          </a:p>
          <a:p>
            <a:pPr marL="0" indent="0">
              <a:buNone/>
            </a:pPr>
            <a:r>
              <a:rPr lang="en-US" dirty="0" smtClean="0"/>
              <a:t>				A  0</a:t>
            </a:r>
          </a:p>
          <a:p>
            <a:pPr marL="0" indent="0">
              <a:buNone/>
            </a:pPr>
            <a:r>
              <a:rPr lang="en-US" dirty="0" smtClean="0"/>
              <a:t>				R  2</a:t>
            </a:r>
          </a:p>
          <a:p>
            <a:pPr marL="0" indent="0">
              <a:buNone/>
            </a:pPr>
            <a:r>
              <a:rPr lang="en-US" dirty="0" smtClean="0"/>
              <a:t>				T  1</a:t>
            </a:r>
          </a:p>
          <a:p>
            <a:pPr marL="0" indent="0">
              <a:buNone/>
            </a:pPr>
            <a:r>
              <a:rPr lang="en-US" dirty="0" smtClean="0"/>
              <a:t>	     	      </a:t>
            </a:r>
            <a:r>
              <a:rPr lang="en-US" b="1" dirty="0" smtClean="0"/>
              <a:t>Total score 6 </a:t>
            </a:r>
            <a:r>
              <a:rPr lang="en-US" dirty="0" smtClean="0"/>
              <a:t>(out of a possible 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2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519219" cy="1431057"/>
          </a:xfrm>
        </p:spPr>
        <p:txBody>
          <a:bodyPr/>
          <a:lstStyle/>
          <a:p>
            <a:r>
              <a:rPr lang="en-US" dirty="0" smtClean="0"/>
              <a:t>3.Theory of Change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556792"/>
            <a:ext cx="8231186" cy="49678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time permits, roughly draft a ToC diagram for the project described in the logframe, e.g.</a:t>
            </a:r>
            <a:endParaRPr lang="en-US" dirty="0"/>
          </a:p>
        </p:txBody>
      </p:sp>
      <p:pic>
        <p:nvPicPr>
          <p:cNvPr id="4" name="Picture 3" descr="final report ToC Liber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08920"/>
            <a:ext cx="6757528" cy="38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95743"/>
      </p:ext>
    </p:extLst>
  </p:cSld>
  <p:clrMapOvr>
    <a:masterClrMapping/>
  </p:clrMapOvr>
</p:sld>
</file>

<file path=ppt/theme/theme1.xml><?xml version="1.0" encoding="utf-8"?>
<a:theme xmlns:a="http://schemas.openxmlformats.org/drawingml/2006/main" name="ECTF-Master with tree wallpaper">
  <a:themeElements>
    <a:clrScheme name="ECTF-Master with tree wallpap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CTF-Master with tree wallpaper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CTF-Master with tree wallpap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TF-Master with tree wallpap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TF-Master with tree wallpap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TF-Master with tree wallpap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TF-Master with tree wallpap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TF-Master with tree wallpap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TF-Master with tree wallpap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CTF-Master with tree wallpaper">
  <a:themeElements>
    <a:clrScheme name="ECTF-Master with tree wallpap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CTF-Master with tree wallpaper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CTF-Master with tree wallpap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TF-Master with tree wallpap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TF-Master with tree wallpap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TF-Master with tree wallpap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TF-Master with tree wallpap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TF-Master with tree wallpap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TF-Master with tree wallpap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147</Words>
  <Application>Microsoft Office PowerPoint</Application>
  <PresentationFormat>On-screen Show (4:3)</PresentationFormat>
  <Paragraphs>42</Paragraphs>
  <Slides>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ECTF-Master with tree wallpaper</vt:lpstr>
      <vt:lpstr>1_ECTF-Master with tree wallpaper</vt:lpstr>
      <vt:lpstr>Image</vt:lpstr>
      <vt:lpstr>The Darwin Initiative</vt:lpstr>
      <vt:lpstr>1. Project Logic ‘puzzle’ </vt:lpstr>
      <vt:lpstr>2. Assess SMARTness  of the Indicators</vt:lpstr>
      <vt:lpstr>3.Theory of Change Diagram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Darwin Initiative</dc:title>
  <dc:creator>Lesley King</dc:creator>
  <cp:lastModifiedBy>Joanne Gordon</cp:lastModifiedBy>
  <cp:revision>53</cp:revision>
  <dcterms:created xsi:type="dcterms:W3CDTF">2012-03-19T11:33:57Z</dcterms:created>
  <dcterms:modified xsi:type="dcterms:W3CDTF">2014-05-08T14:13:15Z</dcterms:modified>
</cp:coreProperties>
</file>