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8" r:id="rId3"/>
    <p:sldId id="263" r:id="rId4"/>
    <p:sldId id="259" r:id="rId5"/>
    <p:sldId id="257" r:id="rId6"/>
    <p:sldId id="262" r:id="rId7"/>
    <p:sldId id="266" r:id="rId8"/>
    <p:sldId id="267" r:id="rId9"/>
    <p:sldId id="268" r:id="rId10"/>
    <p:sldId id="264" r:id="rId11"/>
    <p:sldId id="265" r:id="rId1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1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00" y="-8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762D8-D821-47A9-9867-6D407D826B50}" type="doc">
      <dgm:prSet loTypeId="urn:microsoft.com/office/officeart/2005/8/layout/chevron1" loCatId="process" qsTypeId="urn:microsoft.com/office/officeart/2005/8/quickstyle/simple1" qsCatId="simple" csTypeId="urn:microsoft.com/office/officeart/2005/8/colors/accent3_3" csCatId="accent3" phldr="1"/>
      <dgm:spPr/>
      <dgm:t>
        <a:bodyPr/>
        <a:lstStyle/>
        <a:p>
          <a:endParaRPr lang="en-US"/>
        </a:p>
      </dgm:t>
    </dgm:pt>
    <dgm:pt modelId="{BD3AC55E-36C0-438E-A357-FE96BCF79FB7}">
      <dgm:prSet phldrT="[Text]"/>
      <dgm:spPr/>
      <dgm:t>
        <a:bodyPr/>
        <a:lstStyle/>
        <a:p>
          <a:r>
            <a:rPr lang="en-GB" b="1" dirty="0" smtClean="0"/>
            <a:t>Inputs</a:t>
          </a:r>
          <a:endParaRPr lang="en-GB" b="1" dirty="0"/>
        </a:p>
      </dgm:t>
    </dgm:pt>
    <dgm:pt modelId="{CEEA6E4E-5108-4ED9-BD12-66C1F7346D64}" type="parTrans" cxnId="{810D4813-91E9-49FD-881A-16B5589A684A}">
      <dgm:prSet/>
      <dgm:spPr/>
      <dgm:t>
        <a:bodyPr/>
        <a:lstStyle/>
        <a:p>
          <a:endParaRPr lang="en-GB" b="1"/>
        </a:p>
      </dgm:t>
    </dgm:pt>
    <dgm:pt modelId="{5DEF7566-A621-4851-BB58-F68F7438F3D4}" type="sibTrans" cxnId="{810D4813-91E9-49FD-881A-16B5589A684A}">
      <dgm:prSet/>
      <dgm:spPr/>
      <dgm:t>
        <a:bodyPr/>
        <a:lstStyle/>
        <a:p>
          <a:endParaRPr lang="en-GB" b="1"/>
        </a:p>
      </dgm:t>
    </dgm:pt>
    <dgm:pt modelId="{5B4F61C1-C5DC-45CF-AA8C-A8F3CED8F229}">
      <dgm:prSet phldrT="[Text]"/>
      <dgm:spPr/>
      <dgm:t>
        <a:bodyPr/>
        <a:lstStyle/>
        <a:p>
          <a:r>
            <a:rPr lang="en-GB" b="1" dirty="0" smtClean="0"/>
            <a:t>Activities/</a:t>
          </a:r>
        </a:p>
        <a:p>
          <a:r>
            <a:rPr lang="en-GB" b="1" dirty="0" smtClean="0"/>
            <a:t>Process</a:t>
          </a:r>
          <a:endParaRPr lang="en-GB" b="1" dirty="0"/>
        </a:p>
      </dgm:t>
    </dgm:pt>
    <dgm:pt modelId="{8D42B8DD-AE1B-4E81-862C-955255A235DD}" type="parTrans" cxnId="{7F33E9D6-B882-46D7-A321-117A02F9111D}">
      <dgm:prSet/>
      <dgm:spPr/>
      <dgm:t>
        <a:bodyPr/>
        <a:lstStyle/>
        <a:p>
          <a:endParaRPr lang="en-GB" b="1"/>
        </a:p>
      </dgm:t>
    </dgm:pt>
    <dgm:pt modelId="{D846D05D-0758-4C5C-9929-48846C3CD616}" type="sibTrans" cxnId="{7F33E9D6-B882-46D7-A321-117A02F9111D}">
      <dgm:prSet/>
      <dgm:spPr/>
      <dgm:t>
        <a:bodyPr/>
        <a:lstStyle/>
        <a:p>
          <a:endParaRPr lang="en-GB" b="1"/>
        </a:p>
      </dgm:t>
    </dgm:pt>
    <dgm:pt modelId="{A9C829D8-91E0-4AB6-BD37-48C15F9C3170}">
      <dgm:prSet phldrT="[Text]"/>
      <dgm:spPr/>
      <dgm:t>
        <a:bodyPr/>
        <a:lstStyle/>
        <a:p>
          <a:r>
            <a:rPr lang="en-GB" b="1" dirty="0" smtClean="0"/>
            <a:t>Outputs</a:t>
          </a:r>
          <a:endParaRPr lang="en-GB" b="1" dirty="0"/>
        </a:p>
      </dgm:t>
    </dgm:pt>
    <dgm:pt modelId="{373CDFDB-43F1-4746-B5C3-8BFD655C9C20}" type="parTrans" cxnId="{A52827FB-C557-470F-BCF4-91E8C2421909}">
      <dgm:prSet/>
      <dgm:spPr/>
      <dgm:t>
        <a:bodyPr/>
        <a:lstStyle/>
        <a:p>
          <a:endParaRPr lang="en-GB" b="1"/>
        </a:p>
      </dgm:t>
    </dgm:pt>
    <dgm:pt modelId="{475194EA-BC6C-445C-934D-8B379019C2EA}" type="sibTrans" cxnId="{A52827FB-C557-470F-BCF4-91E8C2421909}">
      <dgm:prSet/>
      <dgm:spPr/>
      <dgm:t>
        <a:bodyPr/>
        <a:lstStyle/>
        <a:p>
          <a:endParaRPr lang="en-GB" b="1"/>
        </a:p>
      </dgm:t>
    </dgm:pt>
    <dgm:pt modelId="{6A62E72A-AAB5-4BF1-A693-C637DAC03F9A}">
      <dgm:prSet phldrT="[Text]" custT="1"/>
      <dgm:spPr/>
      <dgm:t>
        <a:bodyPr/>
        <a:lstStyle/>
        <a:p>
          <a:endParaRPr lang="en-GB" b="1" dirty="0" smtClean="0"/>
        </a:p>
        <a:p>
          <a:r>
            <a:rPr lang="en-GB" b="1" dirty="0" smtClean="0"/>
            <a:t>Outcome</a:t>
          </a:r>
        </a:p>
        <a:p>
          <a:endParaRPr lang="en-GB" sz="1200" b="1" dirty="0"/>
        </a:p>
      </dgm:t>
    </dgm:pt>
    <dgm:pt modelId="{7A3A7E3C-C4A5-4CD4-9357-CDCA7E44A396}" type="parTrans" cxnId="{2CF446FD-9C84-40A1-AA71-6FE6539EA0C0}">
      <dgm:prSet/>
      <dgm:spPr/>
      <dgm:t>
        <a:bodyPr/>
        <a:lstStyle/>
        <a:p>
          <a:endParaRPr lang="en-GB" b="1"/>
        </a:p>
      </dgm:t>
    </dgm:pt>
    <dgm:pt modelId="{30F82158-CA45-46CA-9824-F6E52E81256F}" type="sibTrans" cxnId="{2CF446FD-9C84-40A1-AA71-6FE6539EA0C0}">
      <dgm:prSet/>
      <dgm:spPr/>
      <dgm:t>
        <a:bodyPr/>
        <a:lstStyle/>
        <a:p>
          <a:endParaRPr lang="en-GB" b="1"/>
        </a:p>
      </dgm:t>
    </dgm:pt>
    <dgm:pt modelId="{232E66E7-0254-4734-AC74-F5489AC03561}">
      <dgm:prSet phldrT="[Text]"/>
      <dgm:spPr/>
      <dgm:t>
        <a:bodyPr/>
        <a:lstStyle/>
        <a:p>
          <a:r>
            <a:rPr lang="en-GB" b="1" dirty="0" smtClean="0"/>
            <a:t>Impact</a:t>
          </a:r>
          <a:endParaRPr lang="en-GB" b="1" dirty="0"/>
        </a:p>
      </dgm:t>
    </dgm:pt>
    <dgm:pt modelId="{F15EC914-BB97-496E-A1BC-530CEBDFB882}" type="parTrans" cxnId="{B7500796-C5D7-4984-A61F-FA01DFD95CD5}">
      <dgm:prSet/>
      <dgm:spPr/>
      <dgm:t>
        <a:bodyPr/>
        <a:lstStyle/>
        <a:p>
          <a:endParaRPr lang="en-GB" b="1"/>
        </a:p>
      </dgm:t>
    </dgm:pt>
    <dgm:pt modelId="{0EC2A5A4-7BAB-47A8-90BF-835108355A5E}" type="sibTrans" cxnId="{B7500796-C5D7-4984-A61F-FA01DFD95CD5}">
      <dgm:prSet/>
      <dgm:spPr/>
      <dgm:t>
        <a:bodyPr/>
        <a:lstStyle/>
        <a:p>
          <a:endParaRPr lang="en-GB" b="1"/>
        </a:p>
      </dgm:t>
    </dgm:pt>
    <dgm:pt modelId="{555834D3-C5B2-4BA1-9238-2F1D2E921DF7}" type="pres">
      <dgm:prSet presAssocID="{F3C762D8-D821-47A9-9867-6D407D826B50}" presName="Name0" presStyleCnt="0">
        <dgm:presLayoutVars>
          <dgm:dir/>
          <dgm:animLvl val="lvl"/>
          <dgm:resizeHandles val="exact"/>
        </dgm:presLayoutVars>
      </dgm:prSet>
      <dgm:spPr/>
      <dgm:t>
        <a:bodyPr/>
        <a:lstStyle/>
        <a:p>
          <a:endParaRPr lang="en-GB"/>
        </a:p>
      </dgm:t>
    </dgm:pt>
    <dgm:pt modelId="{F0DEE688-FF83-4925-970E-AA14F3099D86}" type="pres">
      <dgm:prSet presAssocID="{BD3AC55E-36C0-438E-A357-FE96BCF79FB7}" presName="parTxOnly" presStyleLbl="node1" presStyleIdx="0" presStyleCnt="5">
        <dgm:presLayoutVars>
          <dgm:chMax val="0"/>
          <dgm:chPref val="0"/>
          <dgm:bulletEnabled val="1"/>
        </dgm:presLayoutVars>
      </dgm:prSet>
      <dgm:spPr/>
      <dgm:t>
        <a:bodyPr/>
        <a:lstStyle/>
        <a:p>
          <a:endParaRPr lang="en-GB"/>
        </a:p>
      </dgm:t>
    </dgm:pt>
    <dgm:pt modelId="{AD28DD9F-549D-40FD-91F0-69860B6F6DE9}" type="pres">
      <dgm:prSet presAssocID="{5DEF7566-A621-4851-BB58-F68F7438F3D4}" presName="parTxOnlySpace" presStyleCnt="0"/>
      <dgm:spPr/>
    </dgm:pt>
    <dgm:pt modelId="{0184E32A-53F2-47FC-97B0-E71707F3FA25}" type="pres">
      <dgm:prSet presAssocID="{5B4F61C1-C5DC-45CF-AA8C-A8F3CED8F229}" presName="parTxOnly" presStyleLbl="node1" presStyleIdx="1" presStyleCnt="5">
        <dgm:presLayoutVars>
          <dgm:chMax val="0"/>
          <dgm:chPref val="0"/>
          <dgm:bulletEnabled val="1"/>
        </dgm:presLayoutVars>
      </dgm:prSet>
      <dgm:spPr/>
      <dgm:t>
        <a:bodyPr/>
        <a:lstStyle/>
        <a:p>
          <a:endParaRPr lang="en-GB"/>
        </a:p>
      </dgm:t>
    </dgm:pt>
    <dgm:pt modelId="{94C04D19-D8AF-4CEA-800E-10DC090AACB3}" type="pres">
      <dgm:prSet presAssocID="{D846D05D-0758-4C5C-9929-48846C3CD616}" presName="parTxOnlySpace" presStyleCnt="0"/>
      <dgm:spPr/>
    </dgm:pt>
    <dgm:pt modelId="{77B76359-716A-43C4-9FC7-786BCE60CA3B}" type="pres">
      <dgm:prSet presAssocID="{A9C829D8-91E0-4AB6-BD37-48C15F9C3170}" presName="parTxOnly" presStyleLbl="node1" presStyleIdx="2" presStyleCnt="5">
        <dgm:presLayoutVars>
          <dgm:chMax val="0"/>
          <dgm:chPref val="0"/>
          <dgm:bulletEnabled val="1"/>
        </dgm:presLayoutVars>
      </dgm:prSet>
      <dgm:spPr/>
      <dgm:t>
        <a:bodyPr/>
        <a:lstStyle/>
        <a:p>
          <a:endParaRPr lang="en-GB"/>
        </a:p>
      </dgm:t>
    </dgm:pt>
    <dgm:pt modelId="{1E9BF2C4-5DD3-4A9E-8DDE-0011E05568BC}" type="pres">
      <dgm:prSet presAssocID="{475194EA-BC6C-445C-934D-8B379019C2EA}" presName="parTxOnlySpace" presStyleCnt="0"/>
      <dgm:spPr/>
    </dgm:pt>
    <dgm:pt modelId="{614C25EA-881D-40B6-A364-4715C87BF068}" type="pres">
      <dgm:prSet presAssocID="{6A62E72A-AAB5-4BF1-A693-C637DAC03F9A}" presName="parTxOnly" presStyleLbl="node1" presStyleIdx="3" presStyleCnt="5">
        <dgm:presLayoutVars>
          <dgm:chMax val="0"/>
          <dgm:chPref val="0"/>
          <dgm:bulletEnabled val="1"/>
        </dgm:presLayoutVars>
      </dgm:prSet>
      <dgm:spPr/>
      <dgm:t>
        <a:bodyPr/>
        <a:lstStyle/>
        <a:p>
          <a:endParaRPr lang="en-GB"/>
        </a:p>
      </dgm:t>
    </dgm:pt>
    <dgm:pt modelId="{3AC4D392-6DC0-4784-9A80-D2A19FD3471D}" type="pres">
      <dgm:prSet presAssocID="{30F82158-CA45-46CA-9824-F6E52E81256F}" presName="parTxOnlySpace" presStyleCnt="0"/>
      <dgm:spPr/>
    </dgm:pt>
    <dgm:pt modelId="{D38BE8F3-56E8-4123-B967-76CE213F9315}" type="pres">
      <dgm:prSet presAssocID="{232E66E7-0254-4734-AC74-F5489AC03561}" presName="parTxOnly" presStyleLbl="node1" presStyleIdx="4" presStyleCnt="5">
        <dgm:presLayoutVars>
          <dgm:chMax val="0"/>
          <dgm:chPref val="0"/>
          <dgm:bulletEnabled val="1"/>
        </dgm:presLayoutVars>
      </dgm:prSet>
      <dgm:spPr/>
      <dgm:t>
        <a:bodyPr/>
        <a:lstStyle/>
        <a:p>
          <a:endParaRPr lang="en-GB"/>
        </a:p>
      </dgm:t>
    </dgm:pt>
  </dgm:ptLst>
  <dgm:cxnLst>
    <dgm:cxn modelId="{341144B7-D2C2-4305-9637-EE0A174F652A}" type="presOf" srcId="{232E66E7-0254-4734-AC74-F5489AC03561}" destId="{D38BE8F3-56E8-4123-B967-76CE213F9315}" srcOrd="0" destOrd="0" presId="urn:microsoft.com/office/officeart/2005/8/layout/chevron1"/>
    <dgm:cxn modelId="{A52827FB-C557-470F-BCF4-91E8C2421909}" srcId="{F3C762D8-D821-47A9-9867-6D407D826B50}" destId="{A9C829D8-91E0-4AB6-BD37-48C15F9C3170}" srcOrd="2" destOrd="0" parTransId="{373CDFDB-43F1-4746-B5C3-8BFD655C9C20}" sibTransId="{475194EA-BC6C-445C-934D-8B379019C2EA}"/>
    <dgm:cxn modelId="{2CF446FD-9C84-40A1-AA71-6FE6539EA0C0}" srcId="{F3C762D8-D821-47A9-9867-6D407D826B50}" destId="{6A62E72A-AAB5-4BF1-A693-C637DAC03F9A}" srcOrd="3" destOrd="0" parTransId="{7A3A7E3C-C4A5-4CD4-9357-CDCA7E44A396}" sibTransId="{30F82158-CA45-46CA-9824-F6E52E81256F}"/>
    <dgm:cxn modelId="{C647530A-EA32-4019-96CC-5BD6BFBF0F8F}" type="presOf" srcId="{BD3AC55E-36C0-438E-A357-FE96BCF79FB7}" destId="{F0DEE688-FF83-4925-970E-AA14F3099D86}" srcOrd="0" destOrd="0" presId="urn:microsoft.com/office/officeart/2005/8/layout/chevron1"/>
    <dgm:cxn modelId="{B0FA5FB0-E91C-4CA5-8CF9-82B235B189D6}" type="presOf" srcId="{A9C829D8-91E0-4AB6-BD37-48C15F9C3170}" destId="{77B76359-716A-43C4-9FC7-786BCE60CA3B}" srcOrd="0" destOrd="0" presId="urn:microsoft.com/office/officeart/2005/8/layout/chevron1"/>
    <dgm:cxn modelId="{7F33E9D6-B882-46D7-A321-117A02F9111D}" srcId="{F3C762D8-D821-47A9-9867-6D407D826B50}" destId="{5B4F61C1-C5DC-45CF-AA8C-A8F3CED8F229}" srcOrd="1" destOrd="0" parTransId="{8D42B8DD-AE1B-4E81-862C-955255A235DD}" sibTransId="{D846D05D-0758-4C5C-9929-48846C3CD616}"/>
    <dgm:cxn modelId="{810D4813-91E9-49FD-881A-16B5589A684A}" srcId="{F3C762D8-D821-47A9-9867-6D407D826B50}" destId="{BD3AC55E-36C0-438E-A357-FE96BCF79FB7}" srcOrd="0" destOrd="0" parTransId="{CEEA6E4E-5108-4ED9-BD12-66C1F7346D64}" sibTransId="{5DEF7566-A621-4851-BB58-F68F7438F3D4}"/>
    <dgm:cxn modelId="{3FD1F8E0-9CF1-4F8E-A5BD-7189D2E93F75}" type="presOf" srcId="{6A62E72A-AAB5-4BF1-A693-C637DAC03F9A}" destId="{614C25EA-881D-40B6-A364-4715C87BF068}" srcOrd="0" destOrd="0" presId="urn:microsoft.com/office/officeart/2005/8/layout/chevron1"/>
    <dgm:cxn modelId="{B7500796-C5D7-4984-A61F-FA01DFD95CD5}" srcId="{F3C762D8-D821-47A9-9867-6D407D826B50}" destId="{232E66E7-0254-4734-AC74-F5489AC03561}" srcOrd="4" destOrd="0" parTransId="{F15EC914-BB97-496E-A1BC-530CEBDFB882}" sibTransId="{0EC2A5A4-7BAB-47A8-90BF-835108355A5E}"/>
    <dgm:cxn modelId="{4075CB58-89CB-4E63-B1C4-51F67A4118AA}" type="presOf" srcId="{5B4F61C1-C5DC-45CF-AA8C-A8F3CED8F229}" destId="{0184E32A-53F2-47FC-97B0-E71707F3FA25}" srcOrd="0" destOrd="0" presId="urn:microsoft.com/office/officeart/2005/8/layout/chevron1"/>
    <dgm:cxn modelId="{BE179EB6-1313-4BAA-AC7F-BA307C842AAB}" type="presOf" srcId="{F3C762D8-D821-47A9-9867-6D407D826B50}" destId="{555834D3-C5B2-4BA1-9238-2F1D2E921DF7}" srcOrd="0" destOrd="0" presId="urn:microsoft.com/office/officeart/2005/8/layout/chevron1"/>
    <dgm:cxn modelId="{0B935990-5492-4D7F-9FAD-0AFA0412B65A}" type="presParOf" srcId="{555834D3-C5B2-4BA1-9238-2F1D2E921DF7}" destId="{F0DEE688-FF83-4925-970E-AA14F3099D86}" srcOrd="0" destOrd="0" presId="urn:microsoft.com/office/officeart/2005/8/layout/chevron1"/>
    <dgm:cxn modelId="{94E87A13-1FAC-4546-9F0E-EE5ADDC5EEA0}" type="presParOf" srcId="{555834D3-C5B2-4BA1-9238-2F1D2E921DF7}" destId="{AD28DD9F-549D-40FD-91F0-69860B6F6DE9}" srcOrd="1" destOrd="0" presId="urn:microsoft.com/office/officeart/2005/8/layout/chevron1"/>
    <dgm:cxn modelId="{9EEAD908-9D40-4183-A4C7-C67D7FE52531}" type="presParOf" srcId="{555834D3-C5B2-4BA1-9238-2F1D2E921DF7}" destId="{0184E32A-53F2-47FC-97B0-E71707F3FA25}" srcOrd="2" destOrd="0" presId="urn:microsoft.com/office/officeart/2005/8/layout/chevron1"/>
    <dgm:cxn modelId="{4C3C1703-B0C3-4BDD-A761-33FEB9A38008}" type="presParOf" srcId="{555834D3-C5B2-4BA1-9238-2F1D2E921DF7}" destId="{94C04D19-D8AF-4CEA-800E-10DC090AACB3}" srcOrd="3" destOrd="0" presId="urn:microsoft.com/office/officeart/2005/8/layout/chevron1"/>
    <dgm:cxn modelId="{A716F1D0-27E6-426A-B7C0-D0101F67E2E5}" type="presParOf" srcId="{555834D3-C5B2-4BA1-9238-2F1D2E921DF7}" destId="{77B76359-716A-43C4-9FC7-786BCE60CA3B}" srcOrd="4" destOrd="0" presId="urn:microsoft.com/office/officeart/2005/8/layout/chevron1"/>
    <dgm:cxn modelId="{28C00CFD-2E4D-4C52-A616-E40E9A0BED77}" type="presParOf" srcId="{555834D3-C5B2-4BA1-9238-2F1D2E921DF7}" destId="{1E9BF2C4-5DD3-4A9E-8DDE-0011E05568BC}" srcOrd="5" destOrd="0" presId="urn:microsoft.com/office/officeart/2005/8/layout/chevron1"/>
    <dgm:cxn modelId="{D18320FA-7D98-4682-9D89-32A5F176CBF4}" type="presParOf" srcId="{555834D3-C5B2-4BA1-9238-2F1D2E921DF7}" destId="{614C25EA-881D-40B6-A364-4715C87BF068}" srcOrd="6" destOrd="0" presId="urn:microsoft.com/office/officeart/2005/8/layout/chevron1"/>
    <dgm:cxn modelId="{FDEA9C45-229B-4767-9DC7-1389667176EA}" type="presParOf" srcId="{555834D3-C5B2-4BA1-9238-2F1D2E921DF7}" destId="{3AC4D392-6DC0-4784-9A80-D2A19FD3471D}" srcOrd="7" destOrd="0" presId="urn:microsoft.com/office/officeart/2005/8/layout/chevron1"/>
    <dgm:cxn modelId="{D8A4975B-1855-40E0-B3E9-FD18DAB8553A}" type="presParOf" srcId="{555834D3-C5B2-4BA1-9238-2F1D2E921DF7}" destId="{D38BE8F3-56E8-4123-B967-76CE213F9315}"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EE688-FF83-4925-970E-AA14F3099D86}">
      <dsp:nvSpPr>
        <dsp:cNvPr id="0" name=""/>
        <dsp:cNvSpPr/>
      </dsp:nvSpPr>
      <dsp:spPr>
        <a:xfrm>
          <a:off x="2009" y="1905347"/>
          <a:ext cx="1788169" cy="715267"/>
        </a:xfrm>
        <a:prstGeom prst="chevron">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t>Inputs</a:t>
          </a:r>
          <a:endParaRPr lang="en-GB" sz="1800" b="1" kern="1200" dirty="0"/>
        </a:p>
      </dsp:txBody>
      <dsp:txXfrm>
        <a:off x="359643" y="1905347"/>
        <a:ext cx="1072902" cy="715267"/>
      </dsp:txXfrm>
    </dsp:sp>
    <dsp:sp modelId="{0184E32A-53F2-47FC-97B0-E71707F3FA25}">
      <dsp:nvSpPr>
        <dsp:cNvPr id="0" name=""/>
        <dsp:cNvSpPr/>
      </dsp:nvSpPr>
      <dsp:spPr>
        <a:xfrm>
          <a:off x="1611362" y="1905347"/>
          <a:ext cx="1788169" cy="715267"/>
        </a:xfrm>
        <a:prstGeom prst="chevron">
          <a:avLst/>
        </a:prstGeom>
        <a:solidFill>
          <a:schemeClr val="accent3">
            <a:shade val="80000"/>
            <a:hueOff val="54727"/>
            <a:satOff val="-358"/>
            <a:lumOff val="6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t>Activities/</a:t>
          </a:r>
        </a:p>
        <a:p>
          <a:pPr lvl="0" algn="ctr" defTabSz="800100">
            <a:lnSpc>
              <a:spcPct val="90000"/>
            </a:lnSpc>
            <a:spcBef>
              <a:spcPct val="0"/>
            </a:spcBef>
            <a:spcAft>
              <a:spcPct val="35000"/>
            </a:spcAft>
          </a:pPr>
          <a:r>
            <a:rPr lang="en-GB" sz="1800" b="1" kern="1200" dirty="0" smtClean="0"/>
            <a:t>Process</a:t>
          </a:r>
          <a:endParaRPr lang="en-GB" sz="1800" b="1" kern="1200" dirty="0"/>
        </a:p>
      </dsp:txBody>
      <dsp:txXfrm>
        <a:off x="1968996" y="1905347"/>
        <a:ext cx="1072902" cy="715267"/>
      </dsp:txXfrm>
    </dsp:sp>
    <dsp:sp modelId="{77B76359-716A-43C4-9FC7-786BCE60CA3B}">
      <dsp:nvSpPr>
        <dsp:cNvPr id="0" name=""/>
        <dsp:cNvSpPr/>
      </dsp:nvSpPr>
      <dsp:spPr>
        <a:xfrm>
          <a:off x="3220715" y="1905347"/>
          <a:ext cx="1788169" cy="715267"/>
        </a:xfrm>
        <a:prstGeom prst="chevron">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t>Outputs</a:t>
          </a:r>
          <a:endParaRPr lang="en-GB" sz="1800" b="1" kern="1200" dirty="0"/>
        </a:p>
      </dsp:txBody>
      <dsp:txXfrm>
        <a:off x="3578349" y="1905347"/>
        <a:ext cx="1072902" cy="715267"/>
      </dsp:txXfrm>
    </dsp:sp>
    <dsp:sp modelId="{614C25EA-881D-40B6-A364-4715C87BF068}">
      <dsp:nvSpPr>
        <dsp:cNvPr id="0" name=""/>
        <dsp:cNvSpPr/>
      </dsp:nvSpPr>
      <dsp:spPr>
        <a:xfrm>
          <a:off x="4830067" y="1905347"/>
          <a:ext cx="1788169" cy="715267"/>
        </a:xfrm>
        <a:prstGeom prst="chevron">
          <a:avLst/>
        </a:prstGeom>
        <a:solidFill>
          <a:schemeClr val="accent3">
            <a:shade val="80000"/>
            <a:hueOff val="164182"/>
            <a:satOff val="-1073"/>
            <a:lumOff val="18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2889250">
            <a:lnSpc>
              <a:spcPct val="90000"/>
            </a:lnSpc>
            <a:spcBef>
              <a:spcPct val="0"/>
            </a:spcBef>
            <a:spcAft>
              <a:spcPct val="35000"/>
            </a:spcAft>
          </a:pPr>
          <a:endParaRPr lang="en-GB" b="1" kern="1200" dirty="0" smtClean="0"/>
        </a:p>
        <a:p>
          <a:pPr lvl="0" algn="ctr" defTabSz="2889250">
            <a:lnSpc>
              <a:spcPct val="90000"/>
            </a:lnSpc>
            <a:spcBef>
              <a:spcPct val="0"/>
            </a:spcBef>
            <a:spcAft>
              <a:spcPct val="35000"/>
            </a:spcAft>
          </a:pPr>
          <a:r>
            <a:rPr lang="en-GB" b="1" kern="1200" dirty="0" smtClean="0"/>
            <a:t>Outcome</a:t>
          </a:r>
        </a:p>
        <a:p>
          <a:pPr lvl="0" algn="ctr" defTabSz="2889250">
            <a:lnSpc>
              <a:spcPct val="90000"/>
            </a:lnSpc>
            <a:spcBef>
              <a:spcPct val="0"/>
            </a:spcBef>
            <a:spcAft>
              <a:spcPct val="35000"/>
            </a:spcAft>
          </a:pPr>
          <a:endParaRPr lang="en-GB" sz="1200" b="1" kern="1200" dirty="0"/>
        </a:p>
      </dsp:txBody>
      <dsp:txXfrm>
        <a:off x="5187701" y="1905347"/>
        <a:ext cx="1072902" cy="715267"/>
      </dsp:txXfrm>
    </dsp:sp>
    <dsp:sp modelId="{D38BE8F3-56E8-4123-B967-76CE213F9315}">
      <dsp:nvSpPr>
        <dsp:cNvPr id="0" name=""/>
        <dsp:cNvSpPr/>
      </dsp:nvSpPr>
      <dsp:spPr>
        <a:xfrm>
          <a:off x="6439420" y="1905347"/>
          <a:ext cx="1788169" cy="715267"/>
        </a:xfrm>
        <a:prstGeom prst="chevron">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t>Impact</a:t>
          </a:r>
          <a:endParaRPr lang="en-GB" sz="1800" b="1" kern="1200" dirty="0"/>
        </a:p>
      </dsp:txBody>
      <dsp:txXfrm>
        <a:off x="6797054" y="1905347"/>
        <a:ext cx="1072902" cy="7152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FEB8BCEC-6AE0-4461-BB1F-6F4498C43687}" type="datetimeFigureOut">
              <a:rPr lang="en-GB" smtClean="0"/>
              <a:t>20/03/2015</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F52ACB13-B304-48D0-90FD-83D0F5774E2E}" type="slidenum">
              <a:rPr lang="en-GB" smtClean="0"/>
              <a:t>‹#›</a:t>
            </a:fld>
            <a:endParaRPr lang="en-GB"/>
          </a:p>
        </p:txBody>
      </p:sp>
    </p:spTree>
    <p:extLst>
      <p:ext uri="{BB962C8B-B14F-4D97-AF65-F5344CB8AC3E}">
        <p14:creationId xmlns:p14="http://schemas.microsoft.com/office/powerpoint/2010/main" val="1239347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F99BBBC9-3349-45A8-A20E-CFCC196C70C0}" type="datetimeFigureOut">
              <a:rPr lang="en-GB" smtClean="0"/>
              <a:t>20/03/2015</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A5BADB8B-7A2B-4878-83F2-2ADA923E6B69}" type="slidenum">
              <a:rPr lang="en-GB" smtClean="0"/>
              <a:t>‹#›</a:t>
            </a:fld>
            <a:endParaRPr lang="en-GB"/>
          </a:p>
        </p:txBody>
      </p:sp>
    </p:spTree>
    <p:extLst>
      <p:ext uri="{BB962C8B-B14F-4D97-AF65-F5344CB8AC3E}">
        <p14:creationId xmlns:p14="http://schemas.microsoft.com/office/powerpoint/2010/main" val="208313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is a very important slide and adequate time should be allowed for discussion.</a:t>
            </a:r>
          </a:p>
          <a:p>
            <a:pPr eaLnBrk="1" hangingPunct="1">
              <a:spcBef>
                <a:spcPct val="0"/>
              </a:spcBef>
            </a:pPr>
            <a:r>
              <a:rPr lang="en-US" dirty="0" smtClean="0"/>
              <a:t>Note the slide presentation is in three parts which correspond to important learning points.</a:t>
            </a:r>
          </a:p>
          <a:p>
            <a:pPr eaLnBrk="1" hangingPunct="1">
              <a:spcBef>
                <a:spcPct val="0"/>
              </a:spcBef>
              <a:buFontTx/>
              <a:buChar char="•"/>
            </a:pPr>
            <a:r>
              <a:rPr lang="en-US" dirty="0" smtClean="0"/>
              <a:t>Firstly, the core sequence of Inputs to impact.</a:t>
            </a:r>
          </a:p>
          <a:p>
            <a:pPr eaLnBrk="1" hangingPunct="1">
              <a:spcBef>
                <a:spcPct val="0"/>
              </a:spcBef>
              <a:buFontTx/>
              <a:buChar char="•"/>
            </a:pPr>
            <a:r>
              <a:rPr lang="en-US" dirty="0" smtClean="0"/>
              <a:t>Secondly, the internal/external perspective</a:t>
            </a:r>
          </a:p>
          <a:p>
            <a:pPr eaLnBrk="1" hangingPunct="1">
              <a:spcBef>
                <a:spcPct val="0"/>
              </a:spcBef>
              <a:buFontTx/>
              <a:buChar char="•"/>
            </a:pPr>
            <a:r>
              <a:rPr lang="en-US" dirty="0" smtClean="0"/>
              <a:t>Thirdly the matching but opposite environmental issues that management control diminishes and external factors become more important as the chain progresses further from inputs to impact.</a:t>
            </a:r>
          </a:p>
          <a:p>
            <a:pPr eaLnBrk="1" hangingPunct="1">
              <a:spcBef>
                <a:spcPct val="0"/>
              </a:spcBef>
            </a:pPr>
            <a:endParaRPr lang="en-US" dirty="0" smtClean="0"/>
          </a:p>
          <a:p>
            <a:pPr eaLnBrk="1" hangingPunct="1">
              <a:spcBef>
                <a:spcPct val="0"/>
              </a:spcBef>
            </a:pPr>
            <a:r>
              <a:rPr lang="en-US" u="sng" dirty="0" smtClean="0"/>
              <a:t>Core sequence</a:t>
            </a:r>
          </a:p>
          <a:p>
            <a:pPr eaLnBrk="1" hangingPunct="1">
              <a:spcBef>
                <a:spcPct val="0"/>
              </a:spcBef>
            </a:pPr>
            <a:r>
              <a:rPr lang="en-US" dirty="0" smtClean="0"/>
              <a:t>Show the core sequence and talk through the description of each stage from inputs to impact.</a:t>
            </a:r>
          </a:p>
          <a:p>
            <a:pPr eaLnBrk="1" hangingPunct="1">
              <a:spcBef>
                <a:spcPct val="0"/>
              </a:spcBef>
            </a:pPr>
            <a:r>
              <a:rPr lang="en-US" dirty="0" smtClean="0"/>
              <a:t>The terms are in wide use in international and national public sector processes and there is wide agreement about their use.</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u="sng" dirty="0" smtClean="0"/>
              <a:t>Internal/External</a:t>
            </a:r>
          </a:p>
          <a:p>
            <a:pPr eaLnBrk="1" hangingPunct="1">
              <a:spcBef>
                <a:spcPct val="0"/>
              </a:spcBef>
            </a:pPr>
            <a:r>
              <a:rPr lang="en-US" dirty="0" smtClean="0"/>
              <a:t>The sequence has two parts to it: those items under the control of management and those that are more dependent on external factors.</a:t>
            </a:r>
          </a:p>
          <a:p>
            <a:pPr eaLnBrk="1" hangingPunct="1">
              <a:spcBef>
                <a:spcPct val="0"/>
              </a:spcBef>
            </a:pPr>
            <a:r>
              <a:rPr lang="en-US" dirty="0" smtClean="0"/>
              <a:t>The use of inputs, management of activities and delivery of outputs are under management’s direct control. Management of output delivery is handled by processes that are within the </a:t>
            </a:r>
            <a:r>
              <a:rPr lang="en-US" dirty="0" err="1" smtClean="0"/>
              <a:t>organisation</a:t>
            </a:r>
            <a:r>
              <a:rPr lang="en-US" dirty="0" smtClean="0"/>
              <a:t>.</a:t>
            </a:r>
          </a:p>
          <a:p>
            <a:pPr eaLnBrk="1" hangingPunct="1">
              <a:spcBef>
                <a:spcPct val="0"/>
              </a:spcBef>
            </a:pPr>
            <a:r>
              <a:rPr lang="en-US" dirty="0" smtClean="0"/>
              <a:t>The success of timely and accurate delivery of outputs is something that managers can be held directly accountable for.</a:t>
            </a:r>
          </a:p>
          <a:p>
            <a:pPr eaLnBrk="1" hangingPunct="1">
              <a:spcBef>
                <a:spcPct val="0"/>
              </a:spcBef>
            </a:pPr>
            <a:r>
              <a:rPr lang="en-US" dirty="0" smtClean="0"/>
              <a:t>As such, this part of the results chain is considered to be ‘Internal’ to the process and comprises the internal perspective.</a:t>
            </a:r>
          </a:p>
          <a:p>
            <a:pPr eaLnBrk="1" hangingPunct="1">
              <a:spcBef>
                <a:spcPct val="0"/>
              </a:spcBef>
            </a:pPr>
            <a:r>
              <a:rPr lang="en-US" dirty="0" smtClean="0"/>
              <a:t>Show the Internal Perspective – External Perspective part of the slide</a:t>
            </a:r>
          </a:p>
          <a:p>
            <a:pPr eaLnBrk="1" hangingPunct="1">
              <a:spcBef>
                <a:spcPct val="0"/>
              </a:spcBef>
            </a:pPr>
            <a:endParaRPr lang="en-US" dirty="0" smtClean="0"/>
          </a:p>
          <a:p>
            <a:pPr eaLnBrk="1" hangingPunct="1">
              <a:spcBef>
                <a:spcPct val="0"/>
              </a:spcBef>
            </a:pPr>
            <a:r>
              <a:rPr lang="en-US" dirty="0" smtClean="0"/>
              <a:t>The achievement of outcomes, however, depends on how the people or institutions which are the focus of the activities react to the outputs that are delivered.</a:t>
            </a:r>
          </a:p>
          <a:p>
            <a:pPr eaLnBrk="1" hangingPunct="1">
              <a:spcBef>
                <a:spcPct val="0"/>
              </a:spcBef>
            </a:pPr>
            <a:r>
              <a:rPr lang="en-US" dirty="0" smtClean="0"/>
              <a:t>Management of progress towards outcomes and impact requires interaction with stakeholders and an understanding of their views about the outputs. That is why it is considered to be an external perspective.</a:t>
            </a:r>
          </a:p>
          <a:p>
            <a:pPr eaLnBrk="1" hangingPunct="1">
              <a:spcBef>
                <a:spcPct val="0"/>
              </a:spcBef>
            </a:pPr>
            <a:r>
              <a:rPr lang="en-US" dirty="0" smtClean="0"/>
              <a:t>This is not under the direct control of management, but, given that the reaction will depend on the quality and appropriateness of the outputs, it is said that managers can be held accountable for managing towards outcomes.</a:t>
            </a:r>
          </a:p>
          <a:p>
            <a:pPr eaLnBrk="1" hangingPunct="1">
              <a:spcBef>
                <a:spcPct val="0"/>
              </a:spcBef>
            </a:pPr>
            <a:r>
              <a:rPr lang="en-US" dirty="0" smtClean="0"/>
              <a:t>Impact is a long-term aim. Impact will usually depend not on a single project or set of activities, but on many complementary interventions. Managers cannot be held accountable for impact.</a:t>
            </a:r>
          </a:p>
          <a:p>
            <a:pPr eaLnBrk="1" hangingPunct="1">
              <a:spcBef>
                <a:spcPct val="0"/>
              </a:spcBef>
            </a:pPr>
            <a:endParaRPr lang="en-US" dirty="0" smtClean="0"/>
          </a:p>
          <a:p>
            <a:pPr eaLnBrk="1" hangingPunct="1">
              <a:spcBef>
                <a:spcPct val="0"/>
              </a:spcBef>
            </a:pPr>
            <a:r>
              <a:rPr lang="en-US" dirty="0" smtClean="0"/>
              <a:t>The step from the internal perspective to the external is often referred to as the ‘</a:t>
            </a:r>
            <a:r>
              <a:rPr lang="en-US" u="sng" dirty="0" smtClean="0"/>
              <a:t>missing middle</a:t>
            </a:r>
            <a:r>
              <a:rPr lang="en-US" dirty="0" smtClean="0"/>
              <a:t>’ as it is not explicitly expressed in tools such as the </a:t>
            </a:r>
            <a:r>
              <a:rPr lang="en-US" dirty="0" err="1" smtClean="0"/>
              <a:t>logframe</a:t>
            </a:r>
            <a:r>
              <a:rPr lang="en-US" dirty="0" smtClean="0"/>
              <a:t>, yet it is the most important step in the results chain where people’s </a:t>
            </a:r>
            <a:r>
              <a:rPr lang="en-US" dirty="0" err="1" smtClean="0"/>
              <a:t>behaviour</a:t>
            </a:r>
            <a:r>
              <a:rPr lang="en-US" dirty="0" smtClean="0"/>
              <a:t> changes in response to outputs and thereby leads to progress towards outcomes.</a:t>
            </a:r>
          </a:p>
          <a:p>
            <a:pPr eaLnBrk="1" hangingPunct="1">
              <a:spcBef>
                <a:spcPct val="0"/>
              </a:spcBef>
            </a:pPr>
            <a:endParaRPr lang="en-US" dirty="0" smtClean="0"/>
          </a:p>
          <a:p>
            <a:pPr eaLnBrk="1" hangingPunct="1">
              <a:spcBef>
                <a:spcPct val="0"/>
              </a:spcBef>
            </a:pPr>
            <a:r>
              <a:rPr lang="en-US" u="sng" dirty="0" smtClean="0"/>
              <a:t>Management control versus external factors</a:t>
            </a:r>
          </a:p>
          <a:p>
            <a:pPr eaLnBrk="1" hangingPunct="1">
              <a:spcBef>
                <a:spcPct val="0"/>
              </a:spcBef>
            </a:pPr>
            <a:r>
              <a:rPr lang="en-US" dirty="0" smtClean="0"/>
              <a:t>Show the third and last part of the slide</a:t>
            </a:r>
          </a:p>
          <a:p>
            <a:pPr eaLnBrk="1" hangingPunct="1">
              <a:spcBef>
                <a:spcPct val="0"/>
              </a:spcBef>
            </a:pPr>
            <a:r>
              <a:rPr lang="en-US" dirty="0" smtClean="0"/>
              <a:t>These diagrams illustrate the internal/external dimensions. As management control diminishes so the influence of factors that are external and outside management control become more important.</a:t>
            </a:r>
          </a:p>
          <a:p>
            <a:pPr eaLnBrk="1" hangingPunct="1">
              <a:spcBef>
                <a:spcPct val="0"/>
              </a:spcBef>
            </a:pPr>
            <a:r>
              <a:rPr lang="en-US" dirty="0" smtClean="0"/>
              <a:t>The risks of not achieving outcomes increase and those risks need to be taken into account during the planning process.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BA937400-9415-456D-A84E-01985633F711}" type="slidenum">
              <a:rPr lang="en-GB" smtClean="0">
                <a:ea typeface="ＭＳ Ｐゴシック" pitchFamily="34" charset="-128"/>
              </a:rPr>
              <a:pPr eaLnBrk="1" fontAlgn="base" hangingPunct="1">
                <a:spcBef>
                  <a:spcPct val="0"/>
                </a:spcBef>
                <a:spcAft>
                  <a:spcPct val="0"/>
                </a:spcAft>
              </a:pPr>
              <a:t>3</a:t>
            </a:fld>
            <a:endParaRPr lang="en-GB"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key idea here is that this approach allows all of the meaningful and critical stages in a change process to be documented, rather than abstracted into just a few standardised elements in the log-frame </a:t>
            </a:r>
            <a:endParaRPr lang="en-GB" dirty="0"/>
          </a:p>
        </p:txBody>
      </p:sp>
      <p:sp>
        <p:nvSpPr>
          <p:cNvPr id="4" name="Slide Number Placeholder 3"/>
          <p:cNvSpPr>
            <a:spLocks noGrp="1"/>
          </p:cNvSpPr>
          <p:nvPr>
            <p:ph type="sldNum" sz="quarter" idx="10"/>
          </p:nvPr>
        </p:nvSpPr>
        <p:spPr/>
        <p:txBody>
          <a:bodyPr/>
          <a:lstStyle/>
          <a:p>
            <a:fld id="{A5BADB8B-7A2B-4878-83F2-2ADA923E6B69}" type="slidenum">
              <a:rPr lang="en-GB" smtClean="0"/>
              <a:t>5</a:t>
            </a:fld>
            <a:endParaRPr lang="en-GB"/>
          </a:p>
        </p:txBody>
      </p:sp>
    </p:spTree>
    <p:extLst>
      <p:ext uri="{BB962C8B-B14F-4D97-AF65-F5344CB8AC3E}">
        <p14:creationId xmlns:p14="http://schemas.microsoft.com/office/powerpoint/2010/main" val="37120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F5C683-FF31-4445-82D4-D8957991429A}" type="datetimeFigureOut">
              <a:rPr lang="en-GB" smtClean="0"/>
              <a:t>20/03/2015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288570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F5C683-FF31-4445-82D4-D8957991429A}" type="datetimeFigureOut">
              <a:rPr lang="en-GB" smtClean="0"/>
              <a:t>20/03/2015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159290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F5C683-FF31-4445-82D4-D8957991429A}" type="datetimeFigureOut">
              <a:rPr lang="en-GB" smtClean="0"/>
              <a:t>20/03/2015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359592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F5C683-FF31-4445-82D4-D8957991429A}" type="datetimeFigureOut">
              <a:rPr lang="en-GB" smtClean="0"/>
              <a:t>20/03/2015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221756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5C683-FF31-4445-82D4-D8957991429A}" type="datetimeFigureOut">
              <a:rPr lang="en-GB" smtClean="0"/>
              <a:t>20/03/2015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336717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F5C683-FF31-4445-82D4-D8957991429A}" type="datetimeFigureOut">
              <a:rPr lang="en-GB" smtClean="0"/>
              <a:t>20/03/2015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388021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F5C683-FF31-4445-82D4-D8957991429A}" type="datetimeFigureOut">
              <a:rPr lang="en-GB" smtClean="0"/>
              <a:t>20/03/2015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11680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F5C683-FF31-4445-82D4-D8957991429A}" type="datetimeFigureOut">
              <a:rPr lang="en-GB" smtClean="0"/>
              <a:t>20/03/2015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378516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5C683-FF31-4445-82D4-D8957991429A}" type="datetimeFigureOut">
              <a:rPr lang="en-GB" smtClean="0"/>
              <a:t>20/03/2015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180098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5C683-FF31-4445-82D4-D8957991429A}" type="datetimeFigureOut">
              <a:rPr lang="en-GB" smtClean="0"/>
              <a:t>20/03/2015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231130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5C683-FF31-4445-82D4-D8957991429A}" type="datetimeFigureOut">
              <a:rPr lang="en-GB" smtClean="0"/>
              <a:t>20/03/2015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B1BFD0-EACF-4AD2-900C-C91540CD1B32}" type="slidenum">
              <a:rPr lang="en-GB" smtClean="0"/>
              <a:t>‹#›</a:t>
            </a:fld>
            <a:endParaRPr lang="en-GB"/>
          </a:p>
        </p:txBody>
      </p:sp>
    </p:spTree>
    <p:extLst>
      <p:ext uri="{BB962C8B-B14F-4D97-AF65-F5344CB8AC3E}">
        <p14:creationId xmlns:p14="http://schemas.microsoft.com/office/powerpoint/2010/main" val="72565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5C683-FF31-4445-82D4-D8957991429A}" type="datetimeFigureOut">
              <a:rPr lang="en-GB" smtClean="0"/>
              <a:t>20/03/2015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1BFD0-EACF-4AD2-900C-C91540CD1B32}" type="slidenum">
              <a:rPr lang="en-GB" smtClean="0"/>
              <a:t>‹#›</a:t>
            </a:fld>
            <a:endParaRPr lang="en-GB"/>
          </a:p>
        </p:txBody>
      </p:sp>
    </p:spTree>
    <p:extLst>
      <p:ext uri="{BB962C8B-B14F-4D97-AF65-F5344CB8AC3E}">
        <p14:creationId xmlns:p14="http://schemas.microsoft.com/office/powerpoint/2010/main" val="135292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latin typeface="+mj-lt"/>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3600" dirty="0"/>
          </a:p>
        </p:txBody>
      </p:sp>
      <p:sp>
        <p:nvSpPr>
          <p:cNvPr id="6" name="Rectangle 5"/>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0" y="5373216"/>
            <a:ext cx="4572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descr="N:\Projects\World\DEFRA\Darwin\Darwin Administration\Templates and Stationery\Logos\Darwi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Projects\World\DEFRA\Darwin\Darwin Administration\Templates and Stationery\Logos\Defra_CMYK_SML_A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978" y="5373216"/>
            <a:ext cx="1947420" cy="1264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N:\Projects\World\DEFRA\Darwin\Darwin Administration\Templates and Stationery\Logos\DFID UK aid logo set and standards for designers\Standard Logo with Strapline\UK AID - Standard - 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71" y="5373216"/>
            <a:ext cx="1194965" cy="12647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GB" sz="5400" dirty="0" smtClean="0"/>
              <a:t>Theory of Change</a:t>
            </a:r>
            <a:endParaRPr lang="en-GB" sz="5400" dirty="0"/>
          </a:p>
        </p:txBody>
      </p:sp>
      <p:sp>
        <p:nvSpPr>
          <p:cNvPr id="3" name="Subtitle 2"/>
          <p:cNvSpPr>
            <a:spLocks noGrp="1"/>
          </p:cNvSpPr>
          <p:nvPr>
            <p:ph type="subTitle" idx="1"/>
          </p:nvPr>
        </p:nvSpPr>
        <p:spPr/>
        <p:txBody>
          <a:bodyPr>
            <a:normAutofit/>
          </a:bodyPr>
          <a:lstStyle/>
          <a:p>
            <a:r>
              <a:rPr lang="en-GB" sz="3600" dirty="0" smtClean="0"/>
              <a:t>Articulating your project’s design theory</a:t>
            </a:r>
            <a:endParaRPr lang="en-GB" sz="3600" dirty="0"/>
          </a:p>
        </p:txBody>
      </p:sp>
    </p:spTree>
    <p:extLst>
      <p:ext uri="{BB962C8B-B14F-4D97-AF65-F5344CB8AC3E}">
        <p14:creationId xmlns:p14="http://schemas.microsoft.com/office/powerpoint/2010/main" val="2593827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690" y="-99392"/>
            <a:ext cx="9172879" cy="1591896"/>
            <a:chOff x="0" y="-83378"/>
            <a:chExt cx="9172879" cy="1591896"/>
          </a:xfrm>
        </p:grpSpPr>
        <p:sp>
          <p:nvSpPr>
            <p:cNvPr id="5" name="Rectangle 4"/>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2" descr="N:\Projects\World\DEFRA\Darwin\Darwin Administration\Templates and Stationery\Logos\Darwi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457200" y="274638"/>
            <a:ext cx="7139136" cy="1143000"/>
          </a:xfrm>
        </p:spPr>
        <p:txBody>
          <a:bodyPr/>
          <a:lstStyle/>
          <a:p>
            <a:r>
              <a:rPr lang="en-GB" dirty="0" smtClean="0">
                <a:solidFill>
                  <a:schemeClr val="bg1"/>
                </a:solidFill>
              </a:rPr>
              <a:t>Example – the Darwin </a:t>
            </a:r>
            <a:r>
              <a:rPr lang="en-GB" dirty="0" err="1" smtClean="0">
                <a:solidFill>
                  <a:schemeClr val="bg1"/>
                </a:solidFill>
              </a:rPr>
              <a:t>ToC</a:t>
            </a:r>
            <a:endParaRPr lang="en-GB" dirty="0">
              <a:solidFill>
                <a:schemeClr val="bg1"/>
              </a:solidFill>
            </a:endParaRPr>
          </a:p>
        </p:txBody>
      </p:sp>
      <p:sp>
        <p:nvSpPr>
          <p:cNvPr id="3168" name="Content Placeholder 3167"/>
          <p:cNvSpPr>
            <a:spLocks noGrp="1"/>
          </p:cNvSpPr>
          <p:nvPr>
            <p:ph idx="1"/>
          </p:nvPr>
        </p:nvSpPr>
        <p:spPr/>
        <p:txBody>
          <a:bodyPr/>
          <a:lstStyle/>
          <a:p>
            <a:endParaRPr lang="en-GB"/>
          </a:p>
        </p:txBody>
      </p:sp>
      <p:pic>
        <p:nvPicPr>
          <p:cNvPr id="3194" name="Picture 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17" y="1916832"/>
            <a:ext cx="9627814" cy="464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412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690" y="-99392"/>
            <a:ext cx="9172879" cy="1591896"/>
            <a:chOff x="0" y="-83378"/>
            <a:chExt cx="9172879" cy="1591896"/>
          </a:xfrm>
        </p:grpSpPr>
        <p:sp>
          <p:nvSpPr>
            <p:cNvPr id="5" name="Rectangle 4"/>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2" descr="N:\Projects\World\DEFRA\Darwin\Darwin Administration\Templates and Stationery\Logos\Darwi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457200" y="274638"/>
            <a:ext cx="7299843" cy="1143000"/>
          </a:xfrm>
        </p:spPr>
        <p:txBody>
          <a:bodyPr/>
          <a:lstStyle/>
          <a:p>
            <a:r>
              <a:rPr lang="en-GB" dirty="0" smtClean="0">
                <a:solidFill>
                  <a:schemeClr val="bg1"/>
                </a:solidFill>
              </a:rPr>
              <a:t>Group Exercise</a:t>
            </a:r>
            <a:endParaRPr lang="en-GB" dirty="0">
              <a:solidFill>
                <a:schemeClr val="bg1"/>
              </a:solidFill>
            </a:endParaRPr>
          </a:p>
        </p:txBody>
      </p:sp>
      <p:sp>
        <p:nvSpPr>
          <p:cNvPr id="3" name="Content Placeholder 2"/>
          <p:cNvSpPr>
            <a:spLocks noGrp="1"/>
          </p:cNvSpPr>
          <p:nvPr>
            <p:ph idx="1"/>
          </p:nvPr>
        </p:nvSpPr>
        <p:spPr>
          <a:xfrm>
            <a:off x="457200" y="1600200"/>
            <a:ext cx="8229600" cy="4853136"/>
          </a:xfrm>
        </p:spPr>
        <p:txBody>
          <a:bodyPr>
            <a:normAutofit fontScale="85000" lnSpcReduction="10000"/>
          </a:bodyPr>
          <a:lstStyle/>
          <a:p>
            <a:r>
              <a:rPr lang="en-GB" dirty="0" smtClean="0">
                <a:latin typeface="Segoe UI" panose="020B0502040204020203" pitchFamily="34" charset="0"/>
                <a:ea typeface="Segoe UI" panose="020B0502040204020203" pitchFamily="34" charset="0"/>
                <a:cs typeface="Segoe UI" panose="020B0502040204020203" pitchFamily="34" charset="0"/>
              </a:rPr>
              <a:t>Review Inputs and Impacts – what goes on in the ‘missing middle’?</a:t>
            </a:r>
          </a:p>
          <a:p>
            <a:pPr>
              <a:spcAft>
                <a:spcPts val="1200"/>
              </a:spcAft>
              <a:buFont typeface="Arial" charset="0"/>
              <a:buChar char="•"/>
            </a:pPr>
            <a:r>
              <a:rPr lang="en-GB" dirty="0" smtClean="0">
                <a:latin typeface="Segoe UI" panose="020B0502040204020203" pitchFamily="34" charset="0"/>
                <a:ea typeface="Segoe UI" panose="020B0502040204020203" pitchFamily="34" charset="0"/>
                <a:cs typeface="Segoe UI" panose="020B0502040204020203" pitchFamily="34" charset="0"/>
              </a:rPr>
              <a:t>Are </a:t>
            </a:r>
            <a:r>
              <a:rPr lang="en-GB" dirty="0">
                <a:latin typeface="Segoe UI" pitchFamily="34" charset="0"/>
                <a:ea typeface="Segoe UI" panose="020B0502040204020203" pitchFamily="34" charset="0"/>
                <a:cs typeface="Segoe UI" panose="020B0502040204020203" pitchFamily="34" charset="0"/>
              </a:rPr>
              <a:t>there other necessary steps – what causes what to move from intervention to outcome?</a:t>
            </a:r>
          </a:p>
          <a:p>
            <a:pPr>
              <a:spcAft>
                <a:spcPts val="1200"/>
              </a:spcAft>
              <a:buFont typeface="Arial" charset="0"/>
              <a:buChar char="•"/>
            </a:pPr>
            <a:r>
              <a:rPr lang="en-GB" dirty="0" smtClean="0">
                <a:latin typeface="Segoe UI" pitchFamily="34" charset="0"/>
                <a:ea typeface="Segoe UI" panose="020B0502040204020203" pitchFamily="34" charset="0"/>
                <a:cs typeface="Segoe UI" panose="020B0502040204020203" pitchFamily="34" charset="0"/>
              </a:rPr>
              <a:t>Are </a:t>
            </a:r>
            <a:r>
              <a:rPr lang="en-GB" dirty="0">
                <a:latin typeface="Segoe UI" pitchFamily="34" charset="0"/>
                <a:ea typeface="Segoe UI" panose="020B0502040204020203" pitchFamily="34" charset="0"/>
                <a:cs typeface="Segoe UI" panose="020B0502040204020203" pitchFamily="34" charset="0"/>
              </a:rPr>
              <a:t>there other necessary steps – what causes what to move from outcome to impact</a:t>
            </a:r>
            <a:r>
              <a:rPr lang="en-GB" dirty="0" smtClean="0">
                <a:latin typeface="Segoe UI" pitchFamily="34" charset="0"/>
                <a:ea typeface="Segoe UI" panose="020B0502040204020203" pitchFamily="34" charset="0"/>
                <a:cs typeface="Segoe UI" panose="020B0502040204020203" pitchFamily="34" charset="0"/>
              </a:rPr>
              <a:t>?</a:t>
            </a:r>
          </a:p>
          <a:p>
            <a:pPr>
              <a:spcAft>
                <a:spcPts val="1200"/>
              </a:spcAft>
              <a:buFont typeface="Arial" charset="0"/>
              <a:buChar char="•"/>
            </a:pPr>
            <a:r>
              <a:rPr lang="en-GB" dirty="0">
                <a:latin typeface="Segoe UI" pitchFamily="34" charset="0"/>
                <a:cs typeface="Segoe UI" pitchFamily="34" charset="0"/>
              </a:rPr>
              <a:t>Think about the ARROWS what are the critical assumptions that need to be considered - </a:t>
            </a:r>
          </a:p>
          <a:p>
            <a:pPr>
              <a:spcAft>
                <a:spcPts val="1200"/>
              </a:spcAft>
              <a:buFont typeface="Arial" charset="0"/>
              <a:buChar char="•"/>
            </a:pPr>
            <a:r>
              <a:rPr lang="en-GB" dirty="0">
                <a:latin typeface="Segoe UI" pitchFamily="34" charset="0"/>
                <a:cs typeface="Segoe UI" pitchFamily="34" charset="0"/>
              </a:rPr>
              <a:t>What are the areas of risk and uncertainty</a:t>
            </a:r>
            <a:r>
              <a:rPr lang="en-GB" dirty="0" smtClean="0">
                <a:latin typeface="Segoe UI" pitchFamily="34" charset="0"/>
                <a:cs typeface="Segoe UI" pitchFamily="34" charset="0"/>
              </a:rPr>
              <a:t>?</a:t>
            </a:r>
            <a:endParaRPr lang="en-GB" dirty="0" smtClean="0">
              <a:latin typeface="Segoe UI" pitchFamily="34" charset="0"/>
              <a:ea typeface="Segoe UI" panose="020B0502040204020203" pitchFamily="34" charset="0"/>
              <a:cs typeface="Segoe UI" panose="020B0502040204020203" pitchFamily="34" charset="0"/>
            </a:endParaRPr>
          </a:p>
          <a:p>
            <a:endParaRPr lang="en-GB" dirty="0">
              <a:latin typeface="Segoe UI"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53308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87172"/>
            <a:ext cx="9172879" cy="1591896"/>
            <a:chOff x="0" y="-83378"/>
            <a:chExt cx="9172879" cy="1591896"/>
          </a:xfrm>
        </p:grpSpPr>
        <p:sp>
          <p:nvSpPr>
            <p:cNvPr id="6" name="Rectangle 5"/>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N:\Projects\World\DEFRA\Darwin\Darwin Administration\Templates and Stationery\Logos\Darwi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457200" y="274638"/>
            <a:ext cx="7139136" cy="1143000"/>
          </a:xfrm>
        </p:spPr>
        <p:txBody>
          <a:bodyPr/>
          <a:lstStyle/>
          <a:p>
            <a:r>
              <a:rPr lang="en-GB" dirty="0" smtClean="0">
                <a:solidFill>
                  <a:schemeClr val="bg1"/>
                </a:solidFill>
              </a:rPr>
              <a:t>Design Theory?</a:t>
            </a:r>
            <a:endParaRPr lang="en-GB" dirty="0">
              <a:solidFill>
                <a:schemeClr val="bg1"/>
              </a:solidFill>
            </a:endParaRPr>
          </a:p>
        </p:txBody>
      </p:sp>
      <p:sp>
        <p:nvSpPr>
          <p:cNvPr id="4" name="Content Placeholder 3"/>
          <p:cNvSpPr>
            <a:spLocks noGrp="1"/>
          </p:cNvSpPr>
          <p:nvPr>
            <p:ph idx="1"/>
          </p:nvPr>
        </p:nvSpPr>
        <p:spPr/>
        <p:txBody>
          <a:bodyPr>
            <a:normAutofit/>
          </a:bodyPr>
          <a:lstStyle/>
          <a:p>
            <a:endParaRPr lang="en-GB" dirty="0" smtClean="0"/>
          </a:p>
          <a:p>
            <a:r>
              <a:rPr lang="en-GB" dirty="0" smtClean="0"/>
              <a:t>What is it that you are trying to do?</a:t>
            </a:r>
          </a:p>
          <a:p>
            <a:r>
              <a:rPr lang="en-GB" dirty="0" smtClean="0"/>
              <a:t>How will it deliver a change in something and what are your assumptions?</a:t>
            </a:r>
          </a:p>
          <a:p>
            <a:r>
              <a:rPr lang="en-GB" dirty="0" smtClean="0"/>
              <a:t>What are the conditions that need to be in place for that change to happen?</a:t>
            </a:r>
          </a:p>
          <a:p>
            <a:r>
              <a:rPr lang="en-GB" dirty="0" smtClean="0"/>
              <a:t>How will the change in something address the problems that you have identified?</a:t>
            </a:r>
            <a:endParaRPr lang="en-GB" dirty="0"/>
          </a:p>
        </p:txBody>
      </p:sp>
      <p:sp>
        <p:nvSpPr>
          <p:cNvPr id="8" name="Title 1"/>
          <p:cNvSpPr txBox="1">
            <a:spLocks/>
          </p:cNvSpPr>
          <p:nvPr/>
        </p:nvSpPr>
        <p:spPr>
          <a:xfrm>
            <a:off x="457200" y="270844"/>
            <a:ext cx="728315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solidFill>
                <a:schemeClr val="bg1"/>
              </a:solidFill>
            </a:endParaRPr>
          </a:p>
        </p:txBody>
      </p:sp>
    </p:spTree>
    <p:extLst>
      <p:ext uri="{BB962C8B-B14F-4D97-AF65-F5344CB8AC3E}">
        <p14:creationId xmlns:p14="http://schemas.microsoft.com/office/powerpoint/2010/main" val="2151007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6690" y="-99392"/>
            <a:ext cx="9172879" cy="1591896"/>
            <a:chOff x="0" y="-83378"/>
            <a:chExt cx="9172879" cy="1591896"/>
          </a:xfrm>
        </p:grpSpPr>
        <p:sp>
          <p:nvSpPr>
            <p:cNvPr id="25" name="Rectangle 24"/>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 descr="N:\Projects\World\DEFRA\Darwin\Darwin Administration\Templates and Stationery\Logos\Darwin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11266" name="Title 1"/>
          <p:cNvSpPr>
            <a:spLocks noGrp="1"/>
          </p:cNvSpPr>
          <p:nvPr>
            <p:ph type="title"/>
          </p:nvPr>
        </p:nvSpPr>
        <p:spPr>
          <a:xfrm>
            <a:off x="457200" y="116632"/>
            <a:ext cx="7114829" cy="1301006"/>
          </a:xfrm>
        </p:spPr>
        <p:txBody>
          <a:bodyPr/>
          <a:lstStyle/>
          <a:p>
            <a:pPr eaLnBrk="1" hangingPunct="1"/>
            <a:r>
              <a:rPr lang="en-GB" dirty="0" smtClean="0">
                <a:solidFill>
                  <a:schemeClr val="bg1"/>
                </a:solidFill>
              </a:rPr>
              <a:t>The results chain</a:t>
            </a:r>
          </a:p>
        </p:txBody>
      </p:sp>
      <p:graphicFrame>
        <p:nvGraphicFramePr>
          <p:cNvPr id="5" name="Content Placeholder 4"/>
          <p:cNvGraphicFramePr>
            <a:graphicFrameLocks noGrp="1"/>
          </p:cNvGraphicFramePr>
          <p:nvPr>
            <p:ph idx="1"/>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268"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B90CCFB-5E21-4F66-A540-9FA69F49D795}" type="slidenum">
              <a:rPr lang="en-GB" smtClean="0">
                <a:solidFill>
                  <a:srgbClr val="898989"/>
                </a:solidFill>
                <a:latin typeface="Verdana" pitchFamily="34" charset="0"/>
                <a:ea typeface="ＭＳ Ｐゴシック" pitchFamily="34" charset="-128"/>
              </a:rPr>
              <a:pPr eaLnBrk="1" fontAlgn="base" hangingPunct="1">
                <a:spcBef>
                  <a:spcPct val="0"/>
                </a:spcBef>
                <a:spcAft>
                  <a:spcPct val="0"/>
                </a:spcAft>
              </a:pPr>
              <a:t>3</a:t>
            </a:fld>
            <a:endParaRPr lang="en-GB" smtClean="0">
              <a:solidFill>
                <a:srgbClr val="898989"/>
              </a:solidFill>
              <a:latin typeface="Verdana" pitchFamily="34" charset="0"/>
              <a:ea typeface="ＭＳ Ｐゴシック" pitchFamily="34" charset="-128"/>
            </a:endParaRPr>
          </a:p>
        </p:txBody>
      </p:sp>
      <p:sp>
        <p:nvSpPr>
          <p:cNvPr id="11269" name="Text Box 10"/>
          <p:cNvSpPr txBox="1">
            <a:spLocks noChangeArrowheads="1"/>
          </p:cNvSpPr>
          <p:nvPr/>
        </p:nvSpPr>
        <p:spPr bwMode="auto">
          <a:xfrm>
            <a:off x="395288" y="4276725"/>
            <a:ext cx="1616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a:latin typeface="Arial Narrow" pitchFamily="34" charset="0"/>
                <a:ea typeface="ＭＳ Ｐゴシック" pitchFamily="34" charset="-128"/>
              </a:rPr>
              <a:t>Physical &amp; financial</a:t>
            </a:r>
          </a:p>
          <a:p>
            <a:pPr eaLnBrk="1" hangingPunct="1"/>
            <a:r>
              <a:rPr lang="en-GB" sz="1600">
                <a:latin typeface="Arial Narrow" pitchFamily="34" charset="0"/>
                <a:ea typeface="ＭＳ Ｐゴシック" pitchFamily="34" charset="-128"/>
              </a:rPr>
              <a:t>resources</a:t>
            </a:r>
          </a:p>
        </p:txBody>
      </p:sp>
      <p:sp>
        <p:nvSpPr>
          <p:cNvPr id="11270" name="Text Box 11"/>
          <p:cNvSpPr txBox="1">
            <a:spLocks noChangeArrowheads="1"/>
          </p:cNvSpPr>
          <p:nvPr/>
        </p:nvSpPr>
        <p:spPr bwMode="auto">
          <a:xfrm>
            <a:off x="2051050" y="4276725"/>
            <a:ext cx="1512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a:latin typeface="Arial Narrow" pitchFamily="34" charset="0"/>
                <a:ea typeface="ＭＳ Ｐゴシック" pitchFamily="34" charset="-128"/>
              </a:rPr>
              <a:t>Processes  which turn Inputs into Outputs</a:t>
            </a:r>
          </a:p>
        </p:txBody>
      </p:sp>
      <p:sp>
        <p:nvSpPr>
          <p:cNvPr id="11271" name="Text Box 12"/>
          <p:cNvSpPr txBox="1">
            <a:spLocks noChangeArrowheads="1"/>
          </p:cNvSpPr>
          <p:nvPr/>
        </p:nvSpPr>
        <p:spPr bwMode="auto">
          <a:xfrm>
            <a:off x="3643313" y="4276725"/>
            <a:ext cx="1720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ja-JP" sz="1600">
                <a:latin typeface="Arial Narrow" pitchFamily="34" charset="0"/>
              </a:rPr>
              <a:t>Operational changes (new skills or abilities, the availability of new products and services).</a:t>
            </a:r>
            <a:endParaRPr lang="en-GB" sz="1600">
              <a:latin typeface="Arial Narrow" pitchFamily="34" charset="0"/>
              <a:ea typeface="ＭＳ Ｐゴシック" pitchFamily="34" charset="-128"/>
            </a:endParaRPr>
          </a:p>
        </p:txBody>
      </p:sp>
      <p:sp>
        <p:nvSpPr>
          <p:cNvPr id="11272" name="Text Box 13"/>
          <p:cNvSpPr txBox="1">
            <a:spLocks noChangeArrowheads="1"/>
          </p:cNvSpPr>
          <p:nvPr/>
        </p:nvSpPr>
        <p:spPr bwMode="auto">
          <a:xfrm>
            <a:off x="5334000" y="4276725"/>
            <a:ext cx="13985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a:latin typeface="Arial Narrow" pitchFamily="34" charset="0"/>
                <a:ea typeface="ＭＳ Ｐゴシック" pitchFamily="34" charset="-128"/>
              </a:rPr>
              <a:t>Behavioural or  institutional/</a:t>
            </a:r>
          </a:p>
          <a:p>
            <a:pPr eaLnBrk="1" hangingPunct="1"/>
            <a:r>
              <a:rPr lang="en-GB" sz="1600">
                <a:latin typeface="Arial Narrow" pitchFamily="34" charset="0"/>
                <a:ea typeface="ＭＳ Ｐゴシック" pitchFamily="34" charset="-128"/>
              </a:rPr>
              <a:t>changes  in response to the outputs</a:t>
            </a:r>
          </a:p>
          <a:p>
            <a:pPr eaLnBrk="1" hangingPunct="1"/>
            <a:endParaRPr lang="en-GB" sz="1600">
              <a:latin typeface="Arial Narrow" pitchFamily="34" charset="0"/>
              <a:ea typeface="ＭＳ Ｐゴシック" pitchFamily="34" charset="-128"/>
            </a:endParaRPr>
          </a:p>
        </p:txBody>
      </p:sp>
      <p:sp>
        <p:nvSpPr>
          <p:cNvPr id="11273" name="Text Box 14"/>
          <p:cNvSpPr txBox="1">
            <a:spLocks noChangeArrowheads="1"/>
          </p:cNvSpPr>
          <p:nvPr/>
        </p:nvSpPr>
        <p:spPr bwMode="auto">
          <a:xfrm>
            <a:off x="6924675" y="4276725"/>
            <a:ext cx="1824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a:latin typeface="Arial Narrow" pitchFamily="34" charset="0"/>
                <a:ea typeface="ＭＳ Ｐゴシック" pitchFamily="34" charset="-128"/>
              </a:rPr>
              <a:t>Progress towards </a:t>
            </a:r>
          </a:p>
          <a:p>
            <a:pPr eaLnBrk="1" hangingPunct="1"/>
            <a:r>
              <a:rPr lang="en-GB" sz="1600">
                <a:latin typeface="Arial Narrow" pitchFamily="34" charset="0"/>
                <a:ea typeface="ＭＳ Ｐゴシック" pitchFamily="34" charset="-128"/>
              </a:rPr>
              <a:t>thematic priorities</a:t>
            </a:r>
          </a:p>
        </p:txBody>
      </p:sp>
      <p:sp>
        <p:nvSpPr>
          <p:cNvPr id="16" name="Chevron 10"/>
          <p:cNvSpPr/>
          <p:nvPr/>
        </p:nvSpPr>
        <p:spPr bwMode="auto">
          <a:xfrm rot="20602130">
            <a:off x="6334125" y="3592513"/>
            <a:ext cx="1203325" cy="417512"/>
          </a:xfrm>
          <a:prstGeom prst="rect">
            <a:avLst/>
          </a:prstGeom>
        </p:spPr>
        <p:style>
          <a:lnRef idx="0">
            <a:scrgbClr r="0" g="0" b="0"/>
          </a:lnRef>
          <a:fillRef idx="0">
            <a:scrgbClr r="0" g="0" b="0"/>
          </a:fillRef>
          <a:effectRef idx="0">
            <a:scrgbClr r="0" g="0" b="0"/>
          </a:effectRef>
          <a:fontRef idx="minor">
            <a:schemeClr val="lt1"/>
          </a:fontRef>
        </p:style>
        <p:txBody>
          <a:bodyPr lIns="72009" tIns="24003" rIns="24003" bIns="24003" anchor="ctr">
            <a:spAutoFit/>
          </a:bodyPr>
          <a:lstStyle/>
          <a:p>
            <a:pPr algn="ctr" fontAlgn="auto">
              <a:spcBef>
                <a:spcPts val="0"/>
              </a:spcBef>
              <a:spcAft>
                <a:spcPts val="0"/>
              </a:spcAft>
              <a:defRPr/>
            </a:pPr>
            <a:r>
              <a:rPr lang="en-GB" sz="2400" dirty="0">
                <a:solidFill>
                  <a:srgbClr val="FF0000"/>
                </a:solidFill>
                <a:latin typeface="Impact" pitchFamily="34" charset="0"/>
                <a:ea typeface="ＭＳ Ｐゴシック" pitchFamily="34" charset="-128"/>
              </a:rPr>
              <a:t>Results</a:t>
            </a:r>
          </a:p>
        </p:txBody>
      </p:sp>
      <p:grpSp>
        <p:nvGrpSpPr>
          <p:cNvPr id="2" name="Group 25"/>
          <p:cNvGrpSpPr>
            <a:grpSpLocks/>
          </p:cNvGrpSpPr>
          <p:nvPr/>
        </p:nvGrpSpPr>
        <p:grpSpPr bwMode="auto">
          <a:xfrm>
            <a:off x="468313" y="2982766"/>
            <a:ext cx="7775575" cy="446384"/>
            <a:chOff x="467544" y="2982874"/>
            <a:chExt cx="7776864" cy="446276"/>
          </a:xfrm>
        </p:grpSpPr>
        <p:sp>
          <p:nvSpPr>
            <p:cNvPr id="11" name="Chevron 10"/>
            <p:cNvSpPr/>
            <p:nvPr/>
          </p:nvSpPr>
          <p:spPr bwMode="auto">
            <a:xfrm>
              <a:off x="5076821" y="3011444"/>
              <a:ext cx="3132657" cy="417706"/>
            </a:xfrm>
            <a:prstGeom prst="rect">
              <a:avLst/>
            </a:prstGeom>
          </p:spPr>
          <p:style>
            <a:lnRef idx="0">
              <a:scrgbClr r="0" g="0" b="0"/>
            </a:lnRef>
            <a:fillRef idx="0">
              <a:scrgbClr r="0" g="0" b="0"/>
            </a:fillRef>
            <a:effectRef idx="0">
              <a:scrgbClr r="0" g="0" b="0"/>
            </a:effectRef>
            <a:fontRef idx="minor">
              <a:schemeClr val="lt1"/>
            </a:fontRef>
          </p:style>
          <p:txBody>
            <a:bodyPr wrap="square" lIns="72009" tIns="24003" rIns="24003" bIns="24003" anchor="ctr">
              <a:spAutoFit/>
            </a:bodyPr>
            <a:lstStyle/>
            <a:p>
              <a:pPr algn="ctr" fontAlgn="auto">
                <a:spcBef>
                  <a:spcPts val="0"/>
                </a:spcBef>
                <a:spcAft>
                  <a:spcPts val="0"/>
                </a:spcAft>
                <a:defRPr/>
              </a:pPr>
              <a:r>
                <a:rPr lang="en-GB" sz="2400" dirty="0">
                  <a:solidFill>
                    <a:schemeClr val="tx1"/>
                  </a:solidFill>
                  <a:ea typeface="ＭＳ Ｐゴシック" pitchFamily="34" charset="-128"/>
                </a:rPr>
                <a:t>External </a:t>
              </a:r>
              <a:r>
                <a:rPr lang="en-GB" sz="2400" dirty="0" smtClean="0">
                  <a:solidFill>
                    <a:schemeClr val="tx1"/>
                  </a:solidFill>
                  <a:ea typeface="ＭＳ Ｐゴシック" pitchFamily="34" charset="-128"/>
                </a:rPr>
                <a:t>perspective (E)</a:t>
              </a:r>
              <a:endParaRPr lang="en-GB" sz="2400" dirty="0">
                <a:solidFill>
                  <a:schemeClr val="tx1"/>
                </a:solidFill>
                <a:ea typeface="ＭＳ Ｐゴシック" pitchFamily="34" charset="-128"/>
              </a:endParaRPr>
            </a:p>
          </p:txBody>
        </p:sp>
        <p:sp>
          <p:nvSpPr>
            <p:cNvPr id="12" name="Chevron 10"/>
            <p:cNvSpPr/>
            <p:nvPr/>
          </p:nvSpPr>
          <p:spPr bwMode="auto">
            <a:xfrm>
              <a:off x="970914" y="2982874"/>
              <a:ext cx="3385060" cy="417706"/>
            </a:xfrm>
            <a:prstGeom prst="rect">
              <a:avLst/>
            </a:prstGeom>
          </p:spPr>
          <p:style>
            <a:lnRef idx="0">
              <a:scrgbClr r="0" g="0" b="0"/>
            </a:lnRef>
            <a:fillRef idx="0">
              <a:scrgbClr r="0" g="0" b="0"/>
            </a:fillRef>
            <a:effectRef idx="0">
              <a:scrgbClr r="0" g="0" b="0"/>
            </a:effectRef>
            <a:fontRef idx="minor">
              <a:schemeClr val="lt1"/>
            </a:fontRef>
          </p:style>
          <p:txBody>
            <a:bodyPr wrap="square" lIns="72009" tIns="24003" rIns="24003" bIns="24003" anchor="ctr">
              <a:spAutoFit/>
            </a:bodyPr>
            <a:lstStyle/>
            <a:p>
              <a:pPr algn="ctr" fontAlgn="auto">
                <a:spcBef>
                  <a:spcPts val="0"/>
                </a:spcBef>
                <a:spcAft>
                  <a:spcPts val="0"/>
                </a:spcAft>
                <a:defRPr/>
              </a:pPr>
              <a:r>
                <a:rPr lang="en-GB" sz="2400" dirty="0">
                  <a:solidFill>
                    <a:schemeClr val="tx1"/>
                  </a:solidFill>
                  <a:ea typeface="ＭＳ Ｐゴシック" pitchFamily="34" charset="-128"/>
                </a:rPr>
                <a:t>Internal </a:t>
              </a:r>
              <a:r>
                <a:rPr lang="en-GB" sz="2400" dirty="0" smtClean="0">
                  <a:solidFill>
                    <a:schemeClr val="tx1"/>
                  </a:solidFill>
                  <a:ea typeface="ＭＳ Ｐゴシック" pitchFamily="34" charset="-128"/>
                </a:rPr>
                <a:t>perspective (M)</a:t>
              </a:r>
              <a:endParaRPr lang="en-GB" sz="2400" dirty="0">
                <a:solidFill>
                  <a:schemeClr val="tx1"/>
                </a:solidFill>
                <a:ea typeface="ＭＳ Ｐゴシック" pitchFamily="34" charset="-128"/>
              </a:endParaRPr>
            </a:p>
          </p:txBody>
        </p:sp>
        <p:cxnSp>
          <p:nvCxnSpPr>
            <p:cNvPr id="18" name="Straight Connector 17"/>
            <p:cNvCxnSpPr>
              <a:cxnSpLocks noChangeShapeType="1"/>
            </p:cNvCxnSpPr>
            <p:nvPr/>
          </p:nvCxnSpPr>
          <p:spPr bwMode="auto">
            <a:xfrm>
              <a:off x="467544" y="3429000"/>
              <a:ext cx="4609276" cy="0"/>
            </a:xfrm>
            <a:prstGeom prst="line">
              <a:avLst/>
            </a:prstGeom>
            <a:noFill/>
            <a:ln w="38100">
              <a:solidFill>
                <a:schemeClr val="tx1"/>
              </a:solidFill>
              <a:round/>
              <a:headEnd/>
              <a:tailEnd/>
            </a:ln>
            <a:effectLst>
              <a:outerShdw blurRad="63500" dist="23000" dir="5400000" rotWithShape="0">
                <a:srgbClr val="000000">
                  <a:alpha val="34999"/>
                </a:srgbClr>
              </a:outerShdw>
            </a:effectLst>
          </p:spPr>
        </p:cxnSp>
        <p:cxnSp>
          <p:nvCxnSpPr>
            <p:cNvPr id="19" name="Straight Connector 18"/>
            <p:cNvCxnSpPr>
              <a:cxnSpLocks noChangeShapeType="1"/>
            </p:cNvCxnSpPr>
            <p:nvPr/>
          </p:nvCxnSpPr>
          <p:spPr bwMode="auto">
            <a:xfrm>
              <a:off x="5292756" y="3429000"/>
              <a:ext cx="2951652" cy="0"/>
            </a:xfrm>
            <a:prstGeom prst="line">
              <a:avLst/>
            </a:prstGeom>
            <a:noFill/>
            <a:ln w="38100">
              <a:solidFill>
                <a:schemeClr val="tx1"/>
              </a:solidFill>
              <a:round/>
              <a:headEnd/>
              <a:tailEnd/>
            </a:ln>
            <a:effectLst>
              <a:outerShdw blurRad="63500" dist="23000" dir="5400000" rotWithShape="0">
                <a:srgbClr val="000000">
                  <a:alpha val="34999"/>
                </a:srgbClr>
              </a:outerShdw>
            </a:effectLst>
          </p:spPr>
        </p:cxnSp>
      </p:grpSp>
      <p:sp>
        <p:nvSpPr>
          <p:cNvPr id="4" name="Rectangle 3"/>
          <p:cNvSpPr/>
          <p:nvPr/>
        </p:nvSpPr>
        <p:spPr>
          <a:xfrm>
            <a:off x="7092280" y="6194425"/>
            <a:ext cx="1368152" cy="546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6"/>
          <p:cNvGrpSpPr>
            <a:grpSpLocks/>
          </p:cNvGrpSpPr>
          <p:nvPr/>
        </p:nvGrpSpPr>
        <p:grpSpPr bwMode="auto">
          <a:xfrm>
            <a:off x="468313" y="1700213"/>
            <a:ext cx="7775575" cy="4897437"/>
            <a:chOff x="467544" y="1700808"/>
            <a:chExt cx="7776864" cy="4896544"/>
          </a:xfrm>
        </p:grpSpPr>
        <p:grpSp>
          <p:nvGrpSpPr>
            <p:cNvPr id="11277" name="Group 23"/>
            <p:cNvGrpSpPr>
              <a:grpSpLocks/>
            </p:cNvGrpSpPr>
            <p:nvPr/>
          </p:nvGrpSpPr>
          <p:grpSpPr bwMode="auto">
            <a:xfrm>
              <a:off x="467544" y="1700808"/>
              <a:ext cx="7776864" cy="1008112"/>
              <a:chOff x="467544" y="1700808"/>
              <a:chExt cx="7776864" cy="1008112"/>
            </a:xfrm>
          </p:grpSpPr>
          <p:sp>
            <p:nvSpPr>
              <p:cNvPr id="21" name="Right Triangle 20"/>
              <p:cNvSpPr>
                <a:spLocks noChangeArrowheads="1"/>
              </p:cNvSpPr>
              <p:nvPr/>
            </p:nvSpPr>
            <p:spPr bwMode="auto">
              <a:xfrm flipV="1">
                <a:off x="467544" y="1700808"/>
                <a:ext cx="7776864" cy="1007878"/>
              </a:xfrm>
              <a:prstGeom prst="rtTriangle">
                <a:avLst/>
              </a:prstGeom>
              <a:gradFill flip="none" rotWithShape="1">
                <a:gsLst>
                  <a:gs pos="23000">
                    <a:srgbClr val="71112A"/>
                  </a:gs>
                  <a:gs pos="75000">
                    <a:schemeClr val="accent1">
                      <a:tint val="44500"/>
                      <a:satMod val="160000"/>
                    </a:schemeClr>
                  </a:gs>
                  <a:gs pos="100000">
                    <a:schemeClr val="accent1">
                      <a:tint val="23500"/>
                      <a:satMod val="160000"/>
                    </a:schemeClr>
                  </a:gs>
                </a:gsLst>
                <a:lin ang="0" scaled="1"/>
                <a:tileRect/>
              </a:gra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GB" dirty="0">
                  <a:latin typeface="+mn-lt"/>
                  <a:cs typeface="+mn-cs"/>
                </a:endParaRPr>
              </a:p>
            </p:txBody>
          </p:sp>
          <p:sp>
            <p:nvSpPr>
              <p:cNvPr id="11282" name="TextBox 12"/>
              <p:cNvSpPr txBox="1">
                <a:spLocks noChangeArrowheads="1"/>
              </p:cNvSpPr>
              <p:nvPr/>
            </p:nvSpPr>
            <p:spPr bwMode="auto">
              <a:xfrm>
                <a:off x="467544" y="1700808"/>
                <a:ext cx="3743946" cy="39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dirty="0">
                    <a:solidFill>
                      <a:schemeClr val="bg1"/>
                    </a:solidFill>
                    <a:latin typeface="Calibri" pitchFamily="34" charset="0"/>
                  </a:rPr>
                  <a:t>Management control diminishes</a:t>
                </a:r>
              </a:p>
            </p:txBody>
          </p:sp>
        </p:grpSp>
        <p:grpSp>
          <p:nvGrpSpPr>
            <p:cNvPr id="11278" name="Group 24"/>
            <p:cNvGrpSpPr>
              <a:grpSpLocks/>
            </p:cNvGrpSpPr>
            <p:nvPr/>
          </p:nvGrpSpPr>
          <p:grpSpPr bwMode="auto">
            <a:xfrm>
              <a:off x="467544" y="5589240"/>
              <a:ext cx="7776864" cy="1008112"/>
              <a:chOff x="467544" y="5589240"/>
              <a:chExt cx="7776864" cy="1008112"/>
            </a:xfrm>
          </p:grpSpPr>
          <p:sp>
            <p:nvSpPr>
              <p:cNvPr id="22" name="Right Triangle 21"/>
              <p:cNvSpPr>
                <a:spLocks noChangeArrowheads="1"/>
              </p:cNvSpPr>
              <p:nvPr/>
            </p:nvSpPr>
            <p:spPr bwMode="auto">
              <a:xfrm flipH="1">
                <a:off x="467544" y="5589474"/>
                <a:ext cx="7776864" cy="1007878"/>
              </a:xfrm>
              <a:prstGeom prst="rtTriangle">
                <a:avLst/>
              </a:prstGeom>
              <a:gradFill>
                <a:gsLst>
                  <a:gs pos="26000">
                    <a:srgbClr val="71112A"/>
                  </a:gs>
                  <a:gs pos="71000">
                    <a:schemeClr val="accent1">
                      <a:tint val="44500"/>
                      <a:satMod val="160000"/>
                    </a:schemeClr>
                  </a:gs>
                  <a:gs pos="100000">
                    <a:schemeClr val="accent1">
                      <a:tint val="23500"/>
                      <a:satMod val="160000"/>
                    </a:schemeClr>
                  </a:gs>
                </a:gsLst>
                <a:lin ang="0" scaled="1"/>
              </a:gra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GB" dirty="0">
                  <a:latin typeface="+mn-lt"/>
                  <a:cs typeface="+mn-cs"/>
                </a:endParaRPr>
              </a:p>
            </p:txBody>
          </p:sp>
          <p:sp>
            <p:nvSpPr>
              <p:cNvPr id="11280" name="TextBox 12"/>
              <p:cNvSpPr txBox="1">
                <a:spLocks noChangeArrowheads="1"/>
              </p:cNvSpPr>
              <p:nvPr/>
            </p:nvSpPr>
            <p:spPr bwMode="auto">
              <a:xfrm>
                <a:off x="3419195" y="6194201"/>
                <a:ext cx="4825213" cy="39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2000" dirty="0">
                    <a:solidFill>
                      <a:schemeClr val="bg1"/>
                    </a:solidFill>
                    <a:latin typeface="Calibri" pitchFamily="34" charset="0"/>
                  </a:rPr>
                  <a:t>External factors become more important</a:t>
                </a:r>
              </a:p>
            </p:txBody>
          </p:sp>
        </p:grpSp>
      </p:grpSp>
    </p:spTree>
    <p:extLst>
      <p:ext uri="{BB962C8B-B14F-4D97-AF65-F5344CB8AC3E}">
        <p14:creationId xmlns:p14="http://schemas.microsoft.com/office/powerpoint/2010/main" val="1688300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87172"/>
            <a:ext cx="9172879" cy="1591896"/>
            <a:chOff x="0" y="-83378"/>
            <a:chExt cx="9172879" cy="1591896"/>
          </a:xfrm>
        </p:grpSpPr>
        <p:sp>
          <p:nvSpPr>
            <p:cNvPr id="6" name="Rectangle 5"/>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N:\Projects\World\DEFRA\Darwin\Darwin Administration\Templates and Stationery\Logos\Darwi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a:xfrm>
            <a:off x="251520" y="274638"/>
            <a:ext cx="7283153" cy="1143000"/>
          </a:xfrm>
        </p:spPr>
        <p:txBody>
          <a:bodyPr/>
          <a:lstStyle/>
          <a:p>
            <a:r>
              <a:rPr lang="en-GB" dirty="0" smtClean="0">
                <a:solidFill>
                  <a:schemeClr val="bg1"/>
                </a:solidFill>
              </a:rPr>
              <a:t>Programme Logical Hierarchy </a:t>
            </a:r>
            <a:endParaRPr lang="en-GB" dirty="0">
              <a:solidFill>
                <a:schemeClr val="bg1"/>
              </a:solidFill>
            </a:endParaRPr>
          </a:p>
        </p:txBody>
      </p:sp>
      <p:sp>
        <p:nvSpPr>
          <p:cNvPr id="8" name="Title 1"/>
          <p:cNvSpPr txBox="1">
            <a:spLocks/>
          </p:cNvSpPr>
          <p:nvPr/>
        </p:nvSpPr>
        <p:spPr>
          <a:xfrm>
            <a:off x="457200" y="270844"/>
            <a:ext cx="728315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solidFill>
                <a:schemeClr val="bg1"/>
              </a:solidFill>
            </a:endParaRPr>
          </a:p>
        </p:txBody>
      </p:sp>
      <p:sp>
        <p:nvSpPr>
          <p:cNvPr id="4" name="Content Placeholder 3"/>
          <p:cNvSpPr>
            <a:spLocks noGrp="1"/>
          </p:cNvSpPr>
          <p:nvPr>
            <p:ph idx="1"/>
          </p:nvPr>
        </p:nvSpPr>
        <p:spPr/>
        <p:txBody>
          <a:bodyPr>
            <a:normAutofit/>
          </a:bodyPr>
          <a:lstStyle/>
          <a:p>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16832"/>
            <a:ext cx="8715679" cy="471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691680" y="4797152"/>
            <a:ext cx="792088" cy="864096"/>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275856" y="4797152"/>
            <a:ext cx="792088" cy="864096"/>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815039" y="4797152"/>
            <a:ext cx="792088" cy="864096"/>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444208" y="4806213"/>
            <a:ext cx="792088" cy="864096"/>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86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87172"/>
            <a:ext cx="9172879" cy="1591896"/>
            <a:chOff x="0" y="-83378"/>
            <a:chExt cx="9172879" cy="1591896"/>
          </a:xfrm>
        </p:grpSpPr>
        <p:sp>
          <p:nvSpPr>
            <p:cNvPr id="6" name="Rectangle 5"/>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N:\Projects\World\DEFRA\Darwin\Darwin Administration\Templates and Stationery\Logos\Darwin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323528" y="197768"/>
            <a:ext cx="7283153" cy="1143000"/>
          </a:xfrm>
        </p:spPr>
        <p:txBody>
          <a:bodyPr>
            <a:normAutofit fontScale="90000"/>
          </a:bodyPr>
          <a:lstStyle/>
          <a:p>
            <a:r>
              <a:rPr lang="en-GB" dirty="0" smtClean="0">
                <a:solidFill>
                  <a:schemeClr val="bg1"/>
                </a:solidFill>
              </a:rPr>
              <a:t>Theory of Change </a:t>
            </a:r>
            <a:br>
              <a:rPr lang="en-GB" dirty="0" smtClean="0">
                <a:solidFill>
                  <a:schemeClr val="bg1"/>
                </a:solidFill>
              </a:rPr>
            </a:br>
            <a:r>
              <a:rPr lang="en-GB" sz="3600" dirty="0" smtClean="0">
                <a:solidFill>
                  <a:schemeClr val="bg1"/>
                </a:solidFill>
              </a:rPr>
              <a:t>(more intermediate steps in the chain)</a:t>
            </a:r>
            <a:endParaRPr lang="en-GB" sz="4000" dirty="0">
              <a:solidFill>
                <a:schemeClr val="bg1"/>
              </a:solidFill>
            </a:endParaRPr>
          </a:p>
        </p:txBody>
      </p:sp>
      <p:sp>
        <p:nvSpPr>
          <p:cNvPr id="8" name="Title 1"/>
          <p:cNvSpPr txBox="1">
            <a:spLocks/>
          </p:cNvSpPr>
          <p:nvPr/>
        </p:nvSpPr>
        <p:spPr>
          <a:xfrm>
            <a:off x="457200" y="270844"/>
            <a:ext cx="728315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9" y="2204864"/>
            <a:ext cx="915225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2843808" y="4774401"/>
            <a:ext cx="504056" cy="526807"/>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716016" y="3789040"/>
            <a:ext cx="576064" cy="504056"/>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819602" y="2996952"/>
            <a:ext cx="528262" cy="504056"/>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154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87172"/>
            <a:ext cx="9172879" cy="1591896"/>
            <a:chOff x="0" y="-83378"/>
            <a:chExt cx="9172879" cy="1591896"/>
          </a:xfrm>
        </p:grpSpPr>
        <p:sp>
          <p:nvSpPr>
            <p:cNvPr id="6" name="Rectangle 5"/>
            <p:cNvSpPr/>
            <p:nvPr/>
          </p:nvSpPr>
          <p:spPr>
            <a:xfrm>
              <a:off x="0" y="0"/>
              <a:ext cx="9144000" cy="1484784"/>
            </a:xfrm>
            <a:prstGeom prst="rect">
              <a:avLst/>
            </a:prstGeom>
            <a:solidFill>
              <a:srgbClr val="71112A"/>
            </a:solidFill>
            <a:ln>
              <a:solidFill>
                <a:srgbClr val="711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descr="N:\Projects\World\DEFRA\Darwin\Darwin Administration\Templates and Stationery\Logos\Darwi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3" y="-83378"/>
              <a:ext cx="1432526" cy="159189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a:xfrm>
            <a:off x="457200" y="274638"/>
            <a:ext cx="7283153" cy="1143000"/>
          </a:xfrm>
        </p:spPr>
        <p:txBody>
          <a:bodyPr>
            <a:normAutofit fontScale="90000"/>
          </a:bodyPr>
          <a:lstStyle/>
          <a:p>
            <a:r>
              <a:rPr lang="en-GB" dirty="0" smtClean="0">
                <a:solidFill>
                  <a:schemeClr val="bg1"/>
                </a:solidFill>
              </a:rPr>
              <a:t>Make explicit the assumptions and context in the theory</a:t>
            </a:r>
            <a:endParaRPr lang="en-GB" dirty="0">
              <a:solidFill>
                <a:schemeClr val="bg1"/>
              </a:solidFill>
            </a:endParaRPr>
          </a:p>
        </p:txBody>
      </p:sp>
      <p:sp>
        <p:nvSpPr>
          <p:cNvPr id="8" name="Title 1"/>
          <p:cNvSpPr txBox="1">
            <a:spLocks/>
          </p:cNvSpPr>
          <p:nvPr/>
        </p:nvSpPr>
        <p:spPr>
          <a:xfrm>
            <a:off x="457200" y="269776"/>
            <a:ext cx="728315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solidFill>
                <a:schemeClr val="bg1"/>
              </a:solidFill>
            </a:endParaRPr>
          </a:p>
        </p:txBody>
      </p:sp>
      <p:sp>
        <p:nvSpPr>
          <p:cNvPr id="4" name="Content Placeholder 3"/>
          <p:cNvSpPr>
            <a:spLocks noGrp="1"/>
          </p:cNvSpPr>
          <p:nvPr>
            <p:ph idx="1"/>
          </p:nvPr>
        </p:nvSpPr>
        <p:spPr>
          <a:xfrm>
            <a:off x="179512" y="1600200"/>
            <a:ext cx="5472608" cy="5257800"/>
          </a:xfrm>
        </p:spPr>
        <p:txBody>
          <a:bodyPr>
            <a:normAutofit fontScale="85000" lnSpcReduction="10000"/>
          </a:bodyPr>
          <a:lstStyle/>
          <a:p>
            <a:r>
              <a:rPr lang="en-GB" dirty="0" smtClean="0"/>
              <a:t>What is the real world context</a:t>
            </a:r>
          </a:p>
          <a:p>
            <a:r>
              <a:rPr lang="en-GB" dirty="0" smtClean="0"/>
              <a:t>Sequential process of change reaches impact</a:t>
            </a:r>
          </a:p>
          <a:p>
            <a:r>
              <a:rPr lang="en-GB" dirty="0" smtClean="0"/>
              <a:t>The project works within a wider context</a:t>
            </a:r>
          </a:p>
          <a:p>
            <a:r>
              <a:rPr lang="en-GB" dirty="0" smtClean="0"/>
              <a:t>What are the assumptions about how the change happens, consider dependencies</a:t>
            </a:r>
          </a:p>
          <a:p>
            <a:r>
              <a:rPr lang="en-GB" dirty="0" smtClean="0"/>
              <a:t>Are the directions of change </a:t>
            </a:r>
            <a:r>
              <a:rPr lang="en-GB" dirty="0" err="1" smtClean="0"/>
              <a:t>uni</a:t>
            </a:r>
            <a:r>
              <a:rPr lang="en-GB" dirty="0" smtClean="0"/>
              <a:t>-directional</a:t>
            </a:r>
          </a:p>
          <a:p>
            <a:r>
              <a:rPr lang="en-GB" dirty="0" smtClean="0"/>
              <a:t>What evidence do you have to support your assumed theory</a:t>
            </a:r>
          </a:p>
          <a:p>
            <a:endParaRPr lang="en-GB" dirty="0" smtClean="0"/>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905" y="1484784"/>
            <a:ext cx="3649228" cy="5085184"/>
          </a:xfrm>
          <a:prstGeom prst="rect">
            <a:avLst/>
          </a:prstGeom>
        </p:spPr>
      </p:pic>
    </p:spTree>
    <p:extLst>
      <p:ext uri="{BB962C8B-B14F-4D97-AF65-F5344CB8AC3E}">
        <p14:creationId xmlns:p14="http://schemas.microsoft.com/office/powerpoint/2010/main" val="3468656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4ccm.jsi.com/files/2012/09/Theory-of-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840355" cy="569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0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hitecenterpromise.org/wp-content/uploads/2012/03/LogicModel2we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 y="2272334"/>
            <a:ext cx="9145016" cy="367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44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2236" cy="5110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464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797</Words>
  <Application>Microsoft Office PowerPoint</Application>
  <PresentationFormat>On-screen Show (4:3)</PresentationFormat>
  <Paragraphs>80</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Theory of Change</vt:lpstr>
      <vt:lpstr>Design Theory?</vt:lpstr>
      <vt:lpstr>The results chain</vt:lpstr>
      <vt:lpstr>Programme Logical Hierarchy </vt:lpstr>
      <vt:lpstr>Theory of Change  (more intermediate steps in the chain)</vt:lpstr>
      <vt:lpstr>Make explicit the assumptions and context in the theory</vt:lpstr>
      <vt:lpstr>PowerPoint Presentation</vt:lpstr>
      <vt:lpstr>PowerPoint Presentation</vt:lpstr>
      <vt:lpstr>PowerPoint Presentation</vt:lpstr>
      <vt:lpstr>Example – the Darwin ToC</vt:lpstr>
      <vt:lpstr>Group Exercise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Lesley-King</dc:creator>
  <cp:lastModifiedBy>Paddy Abbot</cp:lastModifiedBy>
  <cp:revision>20</cp:revision>
  <cp:lastPrinted>2015-03-20T17:55:16Z</cp:lastPrinted>
  <dcterms:created xsi:type="dcterms:W3CDTF">2015-03-13T15:31:08Z</dcterms:created>
  <dcterms:modified xsi:type="dcterms:W3CDTF">2015-03-20T18:28:43Z</dcterms:modified>
</cp:coreProperties>
</file>