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D13B6F-8CAC-4776-BF7F-5E70EC72E0A2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4434B0B1-BDDF-4053-865B-C4AB8DF15184}">
      <dgm:prSet phldrT="[Text]"/>
      <dgm:spPr/>
      <dgm:t>
        <a:bodyPr/>
        <a:lstStyle/>
        <a:p>
          <a:r>
            <a:rPr lang="en-GB" dirty="0" smtClean="0"/>
            <a:t>Activity</a:t>
          </a:r>
          <a:endParaRPr lang="en-GB" dirty="0"/>
        </a:p>
      </dgm:t>
    </dgm:pt>
    <dgm:pt modelId="{182E7BBB-7E18-4FD1-9963-F9D64AD90971}" type="parTrans" cxnId="{D2A9BEA5-C6B9-4350-BFBC-0A9C6F1EB654}">
      <dgm:prSet/>
      <dgm:spPr/>
      <dgm:t>
        <a:bodyPr/>
        <a:lstStyle/>
        <a:p>
          <a:endParaRPr lang="en-GB"/>
        </a:p>
      </dgm:t>
    </dgm:pt>
    <dgm:pt modelId="{6E092CE4-403E-4571-8CD5-8EC3A800E993}" type="sibTrans" cxnId="{D2A9BEA5-C6B9-4350-BFBC-0A9C6F1EB654}">
      <dgm:prSet/>
      <dgm:spPr/>
      <dgm:t>
        <a:bodyPr/>
        <a:lstStyle/>
        <a:p>
          <a:endParaRPr lang="en-GB"/>
        </a:p>
      </dgm:t>
    </dgm:pt>
    <dgm:pt modelId="{7C5681A3-AEDC-42A8-BF31-D83BC6306F7A}">
      <dgm:prSet phldrT="[Text]"/>
      <dgm:spPr/>
      <dgm:t>
        <a:bodyPr/>
        <a:lstStyle/>
        <a:p>
          <a:r>
            <a:rPr lang="en-GB" dirty="0" smtClean="0"/>
            <a:t>Outcome</a:t>
          </a:r>
          <a:endParaRPr lang="en-GB" dirty="0"/>
        </a:p>
      </dgm:t>
    </dgm:pt>
    <dgm:pt modelId="{82C279A9-9CF2-4891-A769-16B05F4F3700}" type="parTrans" cxnId="{D4B8CB3D-D13E-4F2D-87FE-9CD93D6F90F8}">
      <dgm:prSet/>
      <dgm:spPr/>
      <dgm:t>
        <a:bodyPr/>
        <a:lstStyle/>
        <a:p>
          <a:endParaRPr lang="en-GB"/>
        </a:p>
      </dgm:t>
    </dgm:pt>
    <dgm:pt modelId="{F0E8AA53-0578-471B-AE04-60B7F8A89D47}" type="sibTrans" cxnId="{D4B8CB3D-D13E-4F2D-87FE-9CD93D6F90F8}">
      <dgm:prSet/>
      <dgm:spPr/>
      <dgm:t>
        <a:bodyPr/>
        <a:lstStyle/>
        <a:p>
          <a:endParaRPr lang="en-GB"/>
        </a:p>
      </dgm:t>
    </dgm:pt>
    <dgm:pt modelId="{2CC4A787-652E-42FC-8587-B7D721209FA0}">
      <dgm:prSet phldrT="[Text]"/>
      <dgm:spPr/>
      <dgm:t>
        <a:bodyPr/>
        <a:lstStyle/>
        <a:p>
          <a:r>
            <a:rPr lang="en-GB" dirty="0" smtClean="0"/>
            <a:t>Impact</a:t>
          </a:r>
          <a:endParaRPr lang="en-GB" dirty="0"/>
        </a:p>
      </dgm:t>
    </dgm:pt>
    <dgm:pt modelId="{0A4A189C-305A-433A-8A48-ADF350613E9C}" type="parTrans" cxnId="{3BCC05AF-5E36-4A1C-BE6D-243EAC8127A2}">
      <dgm:prSet/>
      <dgm:spPr/>
      <dgm:t>
        <a:bodyPr/>
        <a:lstStyle/>
        <a:p>
          <a:endParaRPr lang="en-GB"/>
        </a:p>
      </dgm:t>
    </dgm:pt>
    <dgm:pt modelId="{6A878C68-31F1-4C5C-A98F-26D72406A282}" type="sibTrans" cxnId="{3BCC05AF-5E36-4A1C-BE6D-243EAC8127A2}">
      <dgm:prSet/>
      <dgm:spPr/>
      <dgm:t>
        <a:bodyPr/>
        <a:lstStyle/>
        <a:p>
          <a:endParaRPr lang="en-GB"/>
        </a:p>
      </dgm:t>
    </dgm:pt>
    <dgm:pt modelId="{FA4E65FC-FB51-4C5F-9EF9-16CE0E5DBF38}">
      <dgm:prSet/>
      <dgm:spPr/>
      <dgm:t>
        <a:bodyPr/>
        <a:lstStyle/>
        <a:p>
          <a:r>
            <a:rPr lang="en-GB" dirty="0" smtClean="0"/>
            <a:t>Output</a:t>
          </a:r>
          <a:endParaRPr lang="en-GB" dirty="0"/>
        </a:p>
      </dgm:t>
    </dgm:pt>
    <dgm:pt modelId="{B6B90A0E-5C7F-4206-B735-0C58AAF0D29F}" type="parTrans" cxnId="{79901737-2EDD-4328-AA9D-B17EFBD5DDDA}">
      <dgm:prSet/>
      <dgm:spPr/>
      <dgm:t>
        <a:bodyPr/>
        <a:lstStyle/>
        <a:p>
          <a:endParaRPr lang="en-GB"/>
        </a:p>
      </dgm:t>
    </dgm:pt>
    <dgm:pt modelId="{85A2AA24-993E-431E-A110-C5F88C8E46AD}" type="sibTrans" cxnId="{79901737-2EDD-4328-AA9D-B17EFBD5DDDA}">
      <dgm:prSet/>
      <dgm:spPr/>
      <dgm:t>
        <a:bodyPr/>
        <a:lstStyle/>
        <a:p>
          <a:endParaRPr lang="en-GB"/>
        </a:p>
      </dgm:t>
    </dgm:pt>
    <dgm:pt modelId="{AB48ED77-1BD8-436D-B7DE-7C7999E0CEEA}" type="pres">
      <dgm:prSet presAssocID="{B3D13B6F-8CAC-4776-BF7F-5E70EC72E0A2}" presName="arrowDiagram" presStyleCnt="0">
        <dgm:presLayoutVars>
          <dgm:chMax val="5"/>
          <dgm:dir/>
          <dgm:resizeHandles val="exact"/>
        </dgm:presLayoutVars>
      </dgm:prSet>
      <dgm:spPr/>
    </dgm:pt>
    <dgm:pt modelId="{3035BC06-771C-4C15-9D2E-E0B13585FFFB}" type="pres">
      <dgm:prSet presAssocID="{B3D13B6F-8CAC-4776-BF7F-5E70EC72E0A2}" presName="arrow" presStyleLbl="bgShp" presStyleIdx="0" presStyleCnt="1"/>
      <dgm:spPr/>
      <dgm:t>
        <a:bodyPr/>
        <a:lstStyle/>
        <a:p>
          <a:endParaRPr lang="en-GB"/>
        </a:p>
      </dgm:t>
    </dgm:pt>
    <dgm:pt modelId="{91D57BF8-B06E-4144-BC37-310E5145422F}" type="pres">
      <dgm:prSet presAssocID="{B3D13B6F-8CAC-4776-BF7F-5E70EC72E0A2}" presName="arrowDiagram4" presStyleCnt="0"/>
      <dgm:spPr/>
    </dgm:pt>
    <dgm:pt modelId="{4391D80B-8D3A-457C-B153-7D8420BFC40A}" type="pres">
      <dgm:prSet presAssocID="{4434B0B1-BDDF-4053-865B-C4AB8DF15184}" presName="bullet4a" presStyleLbl="node1" presStyleIdx="0" presStyleCnt="4"/>
      <dgm:spPr/>
    </dgm:pt>
    <dgm:pt modelId="{FC64F282-DDE6-4ECA-8139-30BC805F4BDB}" type="pres">
      <dgm:prSet presAssocID="{4434B0B1-BDDF-4053-865B-C4AB8DF15184}" presName="textBox4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43AA102-E0F9-4B7C-8B21-E724DDC4D5F5}" type="pres">
      <dgm:prSet presAssocID="{FA4E65FC-FB51-4C5F-9EF9-16CE0E5DBF38}" presName="bullet4b" presStyleLbl="node1" presStyleIdx="1" presStyleCnt="4"/>
      <dgm:spPr/>
    </dgm:pt>
    <dgm:pt modelId="{667F3BEC-041F-4D72-A8F8-22DD994A09B7}" type="pres">
      <dgm:prSet presAssocID="{FA4E65FC-FB51-4C5F-9EF9-16CE0E5DBF38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668C986-7E1D-4693-AA0D-4913181D26CB}" type="pres">
      <dgm:prSet presAssocID="{7C5681A3-AEDC-42A8-BF31-D83BC6306F7A}" presName="bullet4c" presStyleLbl="node1" presStyleIdx="2" presStyleCnt="4"/>
      <dgm:spPr/>
    </dgm:pt>
    <dgm:pt modelId="{C0E760F4-55BD-4A31-97F8-B2F8B2202278}" type="pres">
      <dgm:prSet presAssocID="{7C5681A3-AEDC-42A8-BF31-D83BC6306F7A}" presName="textBox4c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B190819-DCA2-43C0-9331-A23AFF39BFFD}" type="pres">
      <dgm:prSet presAssocID="{2CC4A787-652E-42FC-8587-B7D721209FA0}" presName="bullet4d" presStyleLbl="node1" presStyleIdx="3" presStyleCnt="4"/>
      <dgm:spPr/>
    </dgm:pt>
    <dgm:pt modelId="{80F8E0DF-B4BC-407B-8443-5D5EB45BAFB1}" type="pres">
      <dgm:prSet presAssocID="{2CC4A787-652E-42FC-8587-B7D721209FA0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A062E33-1DCF-4D0E-9B6F-BEF167C09F9F}" type="presOf" srcId="{B3D13B6F-8CAC-4776-BF7F-5E70EC72E0A2}" destId="{AB48ED77-1BD8-436D-B7DE-7C7999E0CEEA}" srcOrd="0" destOrd="0" presId="urn:microsoft.com/office/officeart/2005/8/layout/arrow2"/>
    <dgm:cxn modelId="{18121412-10E0-423D-A975-EEF115ECB5F5}" type="presOf" srcId="{FA4E65FC-FB51-4C5F-9EF9-16CE0E5DBF38}" destId="{667F3BEC-041F-4D72-A8F8-22DD994A09B7}" srcOrd="0" destOrd="0" presId="urn:microsoft.com/office/officeart/2005/8/layout/arrow2"/>
    <dgm:cxn modelId="{9AFCDC19-85A8-4939-80D6-BF399D63BD7D}" type="presOf" srcId="{4434B0B1-BDDF-4053-865B-C4AB8DF15184}" destId="{FC64F282-DDE6-4ECA-8139-30BC805F4BDB}" srcOrd="0" destOrd="0" presId="urn:microsoft.com/office/officeart/2005/8/layout/arrow2"/>
    <dgm:cxn modelId="{D2A9BEA5-C6B9-4350-BFBC-0A9C6F1EB654}" srcId="{B3D13B6F-8CAC-4776-BF7F-5E70EC72E0A2}" destId="{4434B0B1-BDDF-4053-865B-C4AB8DF15184}" srcOrd="0" destOrd="0" parTransId="{182E7BBB-7E18-4FD1-9963-F9D64AD90971}" sibTransId="{6E092CE4-403E-4571-8CD5-8EC3A800E993}"/>
    <dgm:cxn modelId="{79901737-2EDD-4328-AA9D-B17EFBD5DDDA}" srcId="{B3D13B6F-8CAC-4776-BF7F-5E70EC72E0A2}" destId="{FA4E65FC-FB51-4C5F-9EF9-16CE0E5DBF38}" srcOrd="1" destOrd="0" parTransId="{B6B90A0E-5C7F-4206-B735-0C58AAF0D29F}" sibTransId="{85A2AA24-993E-431E-A110-C5F88C8E46AD}"/>
    <dgm:cxn modelId="{7BC78043-C6EF-4CED-8378-146F3000CFC7}" type="presOf" srcId="{2CC4A787-652E-42FC-8587-B7D721209FA0}" destId="{80F8E0DF-B4BC-407B-8443-5D5EB45BAFB1}" srcOrd="0" destOrd="0" presId="urn:microsoft.com/office/officeart/2005/8/layout/arrow2"/>
    <dgm:cxn modelId="{3BCC05AF-5E36-4A1C-BE6D-243EAC8127A2}" srcId="{B3D13B6F-8CAC-4776-BF7F-5E70EC72E0A2}" destId="{2CC4A787-652E-42FC-8587-B7D721209FA0}" srcOrd="3" destOrd="0" parTransId="{0A4A189C-305A-433A-8A48-ADF350613E9C}" sibTransId="{6A878C68-31F1-4C5C-A98F-26D72406A282}"/>
    <dgm:cxn modelId="{BFDC4011-D886-44CE-A3FF-9C6D14C4F356}" type="presOf" srcId="{7C5681A3-AEDC-42A8-BF31-D83BC6306F7A}" destId="{C0E760F4-55BD-4A31-97F8-B2F8B2202278}" srcOrd="0" destOrd="0" presId="urn:microsoft.com/office/officeart/2005/8/layout/arrow2"/>
    <dgm:cxn modelId="{D4B8CB3D-D13E-4F2D-87FE-9CD93D6F90F8}" srcId="{B3D13B6F-8CAC-4776-BF7F-5E70EC72E0A2}" destId="{7C5681A3-AEDC-42A8-BF31-D83BC6306F7A}" srcOrd="2" destOrd="0" parTransId="{82C279A9-9CF2-4891-A769-16B05F4F3700}" sibTransId="{F0E8AA53-0578-471B-AE04-60B7F8A89D47}"/>
    <dgm:cxn modelId="{3266ED65-2D15-4BFA-B3D3-5D360C833670}" type="presParOf" srcId="{AB48ED77-1BD8-436D-B7DE-7C7999E0CEEA}" destId="{3035BC06-771C-4C15-9D2E-E0B13585FFFB}" srcOrd="0" destOrd="0" presId="urn:microsoft.com/office/officeart/2005/8/layout/arrow2"/>
    <dgm:cxn modelId="{F4C27740-71F4-44F1-8928-5E57E1A685C2}" type="presParOf" srcId="{AB48ED77-1BD8-436D-B7DE-7C7999E0CEEA}" destId="{91D57BF8-B06E-4144-BC37-310E5145422F}" srcOrd="1" destOrd="0" presId="urn:microsoft.com/office/officeart/2005/8/layout/arrow2"/>
    <dgm:cxn modelId="{0C39B278-D915-423F-BE53-3D79C39596CE}" type="presParOf" srcId="{91D57BF8-B06E-4144-BC37-310E5145422F}" destId="{4391D80B-8D3A-457C-B153-7D8420BFC40A}" srcOrd="0" destOrd="0" presId="urn:microsoft.com/office/officeart/2005/8/layout/arrow2"/>
    <dgm:cxn modelId="{D30A940F-6BA7-473E-9846-C674F4CF32D0}" type="presParOf" srcId="{91D57BF8-B06E-4144-BC37-310E5145422F}" destId="{FC64F282-DDE6-4ECA-8139-30BC805F4BDB}" srcOrd="1" destOrd="0" presId="urn:microsoft.com/office/officeart/2005/8/layout/arrow2"/>
    <dgm:cxn modelId="{B1E1AF4E-775D-49A2-8159-239EEC209843}" type="presParOf" srcId="{91D57BF8-B06E-4144-BC37-310E5145422F}" destId="{B43AA102-E0F9-4B7C-8B21-E724DDC4D5F5}" srcOrd="2" destOrd="0" presId="urn:microsoft.com/office/officeart/2005/8/layout/arrow2"/>
    <dgm:cxn modelId="{D72EF8CA-26B1-4AD3-8F59-CE382B093A6D}" type="presParOf" srcId="{91D57BF8-B06E-4144-BC37-310E5145422F}" destId="{667F3BEC-041F-4D72-A8F8-22DD994A09B7}" srcOrd="3" destOrd="0" presId="urn:microsoft.com/office/officeart/2005/8/layout/arrow2"/>
    <dgm:cxn modelId="{A001BB9E-8D08-4C6A-A0FB-08957D6736EB}" type="presParOf" srcId="{91D57BF8-B06E-4144-BC37-310E5145422F}" destId="{7668C986-7E1D-4693-AA0D-4913181D26CB}" srcOrd="4" destOrd="0" presId="urn:microsoft.com/office/officeart/2005/8/layout/arrow2"/>
    <dgm:cxn modelId="{534C9F13-1412-42B0-9007-2B92AA1A3D9D}" type="presParOf" srcId="{91D57BF8-B06E-4144-BC37-310E5145422F}" destId="{C0E760F4-55BD-4A31-97F8-B2F8B2202278}" srcOrd="5" destOrd="0" presId="urn:microsoft.com/office/officeart/2005/8/layout/arrow2"/>
    <dgm:cxn modelId="{42C7F3C0-420B-42AD-BDB7-8B7FE7EFFF9C}" type="presParOf" srcId="{91D57BF8-B06E-4144-BC37-310E5145422F}" destId="{9B190819-DCA2-43C0-9331-A23AFF39BFFD}" srcOrd="6" destOrd="0" presId="urn:microsoft.com/office/officeart/2005/8/layout/arrow2"/>
    <dgm:cxn modelId="{3BB1D4A9-5954-45FA-B58E-9D074DB00271}" type="presParOf" srcId="{91D57BF8-B06E-4144-BC37-310E5145422F}" destId="{80F8E0DF-B4BC-407B-8443-5D5EB45BAFB1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35BC06-771C-4C15-9D2E-E0B13585FFFB}">
      <dsp:nvSpPr>
        <dsp:cNvPr id="0" name=""/>
        <dsp:cNvSpPr/>
      </dsp:nvSpPr>
      <dsp:spPr>
        <a:xfrm>
          <a:off x="793591" y="0"/>
          <a:ext cx="7269480" cy="454342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91D80B-8D3A-457C-B153-7D8420BFC40A}">
      <dsp:nvSpPr>
        <dsp:cNvPr id="0" name=""/>
        <dsp:cNvSpPr/>
      </dsp:nvSpPr>
      <dsp:spPr>
        <a:xfrm>
          <a:off x="1509635" y="3378490"/>
          <a:ext cx="167198" cy="1671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64F282-DDE6-4ECA-8139-30BC805F4BDB}">
      <dsp:nvSpPr>
        <dsp:cNvPr id="0" name=""/>
        <dsp:cNvSpPr/>
      </dsp:nvSpPr>
      <dsp:spPr>
        <a:xfrm>
          <a:off x="1593234" y="3462089"/>
          <a:ext cx="1243081" cy="10813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595" tIns="0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 smtClean="0"/>
            <a:t>Activity</a:t>
          </a:r>
          <a:endParaRPr lang="en-GB" sz="2700" kern="1200" dirty="0"/>
        </a:p>
      </dsp:txBody>
      <dsp:txXfrm>
        <a:off x="1593234" y="3462089"/>
        <a:ext cx="1243081" cy="1081335"/>
      </dsp:txXfrm>
    </dsp:sp>
    <dsp:sp modelId="{B43AA102-E0F9-4B7C-8B21-E724DDC4D5F5}">
      <dsp:nvSpPr>
        <dsp:cNvPr id="0" name=""/>
        <dsp:cNvSpPr/>
      </dsp:nvSpPr>
      <dsp:spPr>
        <a:xfrm>
          <a:off x="2690925" y="2321690"/>
          <a:ext cx="290779" cy="2907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7F3BEC-041F-4D72-A8F8-22DD994A09B7}">
      <dsp:nvSpPr>
        <dsp:cNvPr id="0" name=""/>
        <dsp:cNvSpPr/>
      </dsp:nvSpPr>
      <dsp:spPr>
        <a:xfrm>
          <a:off x="2836315" y="2467079"/>
          <a:ext cx="1526590" cy="2076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078" tIns="0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 smtClean="0"/>
            <a:t>Output</a:t>
          </a:r>
          <a:endParaRPr lang="en-GB" sz="2700" kern="1200" dirty="0"/>
        </a:p>
      </dsp:txBody>
      <dsp:txXfrm>
        <a:off x="2836315" y="2467079"/>
        <a:ext cx="1526590" cy="2076345"/>
      </dsp:txXfrm>
    </dsp:sp>
    <dsp:sp modelId="{7668C986-7E1D-4693-AA0D-4913181D26CB}">
      <dsp:nvSpPr>
        <dsp:cNvPr id="0" name=""/>
        <dsp:cNvSpPr/>
      </dsp:nvSpPr>
      <dsp:spPr>
        <a:xfrm>
          <a:off x="4199342" y="1542947"/>
          <a:ext cx="385282" cy="3852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E760F4-55BD-4A31-97F8-B2F8B2202278}">
      <dsp:nvSpPr>
        <dsp:cNvPr id="0" name=""/>
        <dsp:cNvSpPr/>
      </dsp:nvSpPr>
      <dsp:spPr>
        <a:xfrm>
          <a:off x="4391984" y="1735588"/>
          <a:ext cx="1526590" cy="2807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153" tIns="0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 smtClean="0"/>
            <a:t>Outcome</a:t>
          </a:r>
          <a:endParaRPr lang="en-GB" sz="2700" kern="1200" dirty="0"/>
        </a:p>
      </dsp:txBody>
      <dsp:txXfrm>
        <a:off x="4391984" y="1735588"/>
        <a:ext cx="1526590" cy="2807836"/>
      </dsp:txXfrm>
    </dsp:sp>
    <dsp:sp modelId="{9B190819-DCA2-43C0-9331-A23AFF39BFFD}">
      <dsp:nvSpPr>
        <dsp:cNvPr id="0" name=""/>
        <dsp:cNvSpPr/>
      </dsp:nvSpPr>
      <dsp:spPr>
        <a:xfrm>
          <a:off x="5842245" y="1027722"/>
          <a:ext cx="516133" cy="5161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F8E0DF-B4BC-407B-8443-5D5EB45BAFB1}">
      <dsp:nvSpPr>
        <dsp:cNvPr id="0" name=""/>
        <dsp:cNvSpPr/>
      </dsp:nvSpPr>
      <dsp:spPr>
        <a:xfrm>
          <a:off x="6100311" y="1285789"/>
          <a:ext cx="1526590" cy="3257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3488" tIns="0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 smtClean="0"/>
            <a:t>Impact</a:t>
          </a:r>
          <a:endParaRPr lang="en-GB" sz="2700" kern="1200" dirty="0"/>
        </a:p>
      </dsp:txBody>
      <dsp:txXfrm>
        <a:off x="6100311" y="1285789"/>
        <a:ext cx="1526590" cy="32576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D43CC-395C-4043-A605-FC54CFA3599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D2FD-5151-4F8E-A0EA-BBA536E159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018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D43CC-395C-4043-A605-FC54CFA3599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D2FD-5151-4F8E-A0EA-BBA536E159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472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D43CC-395C-4043-A605-FC54CFA3599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D2FD-5151-4F8E-A0EA-BBA536E159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814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D43CC-395C-4043-A605-FC54CFA3599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D2FD-5151-4F8E-A0EA-BBA536E159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993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D43CC-395C-4043-A605-FC54CFA3599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D2FD-5151-4F8E-A0EA-BBA536E159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937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D43CC-395C-4043-A605-FC54CFA3599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D2FD-5151-4F8E-A0EA-BBA536E159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384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D43CC-395C-4043-A605-FC54CFA3599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D2FD-5151-4F8E-A0EA-BBA536E159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81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D43CC-395C-4043-A605-FC54CFA3599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D2FD-5151-4F8E-A0EA-BBA536E159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967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D43CC-395C-4043-A605-FC54CFA3599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D2FD-5151-4F8E-A0EA-BBA536E159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986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D43CC-395C-4043-A605-FC54CFA3599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D2FD-5151-4F8E-A0EA-BBA536E159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91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D43CC-395C-4043-A605-FC54CFA3599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D2FD-5151-4F8E-A0EA-BBA536E159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031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D43CC-395C-4043-A605-FC54CFA3599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6D2FD-5151-4F8E-A0EA-BBA536E159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7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Indicators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Simon Mercer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484784"/>
          </a:xfrm>
          <a:prstGeom prst="rect">
            <a:avLst/>
          </a:prstGeom>
          <a:solidFill>
            <a:srgbClr val="71112A"/>
          </a:solidFill>
          <a:ln>
            <a:solidFill>
              <a:srgbClr val="7111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0" y="5373216"/>
            <a:ext cx="4572000" cy="1484784"/>
          </a:xfrm>
          <a:prstGeom prst="rect">
            <a:avLst/>
          </a:prstGeom>
          <a:solidFill>
            <a:srgbClr val="71112A"/>
          </a:solidFill>
          <a:ln>
            <a:solidFill>
              <a:srgbClr val="7111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7" name="Picture 2" descr="N:\Projects\World\DEFRA\Darwin\Darwin Administration\Templates and Stationery\Logos\Darwin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3" y="-83378"/>
            <a:ext cx="1432526" cy="1591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N:\Projects\World\DEFRA\Darwin\Darwin Administration\Templates and Stationery\Logos\Defra_CMYK_SML_A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0978" y="5373216"/>
            <a:ext cx="1947420" cy="126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N:\Projects\World\DEFRA\Darwin\Darwin Administration\Templates and Stationery\Logos\DFID UK aid logo set and standards for designers\Standard Logo with Strapline\UK AID - Standard - 4C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371" y="5373216"/>
            <a:ext cx="1194965" cy="126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88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83378"/>
            <a:ext cx="9172879" cy="1591896"/>
            <a:chOff x="0" y="-83378"/>
            <a:chExt cx="9172879" cy="1591896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Attribution vs Contribution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GB" sz="3600" dirty="0" smtClean="0"/>
              <a:t>Attribution = The </a:t>
            </a:r>
            <a:r>
              <a:rPr lang="en-GB" sz="3600" dirty="0"/>
              <a:t>ascription of a causal link </a:t>
            </a:r>
            <a:r>
              <a:rPr lang="en-GB" sz="3600" dirty="0" smtClean="0"/>
              <a:t>between </a:t>
            </a:r>
            <a:r>
              <a:rPr lang="en-GB" sz="3600" dirty="0"/>
              <a:t>observed (or expected to be observed) changes and a specific intervention.</a:t>
            </a:r>
          </a:p>
          <a:p>
            <a:pPr marL="0" indent="0" algn="ctr">
              <a:buNone/>
            </a:pPr>
            <a:endParaRPr lang="en-GB" sz="3600" dirty="0" smtClean="0"/>
          </a:p>
          <a:p>
            <a:pPr marL="0" indent="0" algn="just">
              <a:buNone/>
            </a:pPr>
            <a:r>
              <a:rPr lang="en-GB" sz="3600" dirty="0" smtClean="0"/>
              <a:t>Contribution </a:t>
            </a:r>
            <a:r>
              <a:rPr lang="en-GB" sz="3600" dirty="0"/>
              <a:t>= One of many processes/projects affecting change</a:t>
            </a:r>
          </a:p>
          <a:p>
            <a:endParaRPr lang="en-GB" sz="3600" dirty="0"/>
          </a:p>
          <a:p>
            <a:r>
              <a:rPr lang="en-GB" sz="2800" dirty="0"/>
              <a:t>May require you to use a suite of indicators to better understand attribution</a:t>
            </a:r>
          </a:p>
          <a:p>
            <a:r>
              <a:rPr lang="en-GB" sz="2800" dirty="0"/>
              <a:t>For high level indicators attribution can be prohibitively costly – aim for contribution under Darwin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352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83378"/>
            <a:ext cx="9172879" cy="1591896"/>
            <a:chOff x="0" y="-83378"/>
            <a:chExt cx="9172879" cy="1591896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Group Activity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6699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Step 1: </a:t>
            </a:r>
          </a:p>
          <a:p>
            <a:pPr marL="0" indent="0">
              <a:buNone/>
            </a:pPr>
            <a:r>
              <a:rPr lang="en-GB" dirty="0"/>
              <a:t>Rate Indicators in terms of SMART criteria- giving each criteria a 0, 1 or 2 (full) (perfect score for each indicator is 10</a:t>
            </a:r>
            <a:r>
              <a:rPr lang="en-GB" dirty="0" smtClean="0"/>
              <a:t>)</a:t>
            </a:r>
            <a:endParaRPr lang="en-GB" dirty="0"/>
          </a:p>
          <a:p>
            <a:r>
              <a:rPr lang="en-GB" dirty="0"/>
              <a:t>Consider as well: </a:t>
            </a:r>
          </a:p>
          <a:p>
            <a:pPr lvl="1"/>
            <a:r>
              <a:rPr lang="en-GB" sz="2000" b="1" dirty="0"/>
              <a:t>WHAT </a:t>
            </a:r>
            <a:r>
              <a:rPr lang="en-GB" sz="2000" b="1" dirty="0" smtClean="0"/>
              <a:t>(What </a:t>
            </a:r>
            <a:r>
              <a:rPr lang="en-GB" sz="2000" b="1" dirty="0"/>
              <a:t>can measure change)</a:t>
            </a:r>
          </a:p>
          <a:p>
            <a:pPr lvl="1"/>
            <a:r>
              <a:rPr lang="en-GB" sz="2000" b="1" dirty="0"/>
              <a:t>HOW MUCH </a:t>
            </a:r>
            <a:r>
              <a:rPr lang="en-GB" sz="2000" b="1" dirty="0" smtClean="0"/>
              <a:t>(Magnitude </a:t>
            </a:r>
            <a:r>
              <a:rPr lang="en-GB" sz="2000" b="1" dirty="0"/>
              <a:t>of change)</a:t>
            </a:r>
          </a:p>
          <a:p>
            <a:pPr lvl="1"/>
            <a:r>
              <a:rPr lang="en-GB" sz="2000" b="1" dirty="0"/>
              <a:t>WHO (Target )</a:t>
            </a:r>
          </a:p>
          <a:p>
            <a:pPr lvl="1"/>
            <a:r>
              <a:rPr lang="en-GB" sz="2000" b="1" dirty="0"/>
              <a:t>WHERE (Intervention area)</a:t>
            </a:r>
          </a:p>
          <a:p>
            <a:pPr lvl="1"/>
            <a:r>
              <a:rPr lang="en-GB" sz="2000" b="1" dirty="0"/>
              <a:t>WHEN (Time bound)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352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83378"/>
            <a:ext cx="9172879" cy="1591896"/>
            <a:chOff x="0" y="-83378"/>
            <a:chExt cx="9172879" cy="1591896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Group Activity cont.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/>
          <a:lstStyle/>
          <a:p>
            <a:r>
              <a:rPr lang="en-GB" sz="4000" dirty="0"/>
              <a:t>Step 2: </a:t>
            </a:r>
          </a:p>
          <a:p>
            <a:pPr marL="0" indent="0">
              <a:buNone/>
            </a:pPr>
            <a:r>
              <a:rPr lang="en-GB" dirty="0"/>
              <a:t>Review the logical framework provided and for indicators that score less than 6 attempt to improve using SMART. Pay particular attention to low scoring Outcome indicators.</a:t>
            </a:r>
            <a:endParaRPr lang="en-GB" sz="4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352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-83378"/>
            <a:ext cx="9172879" cy="1591896"/>
            <a:chOff x="0" y="-83378"/>
            <a:chExt cx="9172879" cy="1591896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5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OECD/DAC Definition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3600" dirty="0"/>
              <a:t>A quantitative or qualitative factor or variable that provides a simple and reliable means to measure achievement, to reflect changes connected to an intervention, or to help assess the performance of a development actor 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(DAC Glossary of Key Terms in Evaluation, May 2002)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842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83378"/>
            <a:ext cx="9172879" cy="1591896"/>
            <a:chOff x="0" y="-83378"/>
            <a:chExt cx="9172879" cy="1591896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What are indicators?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1927373"/>
            <a:ext cx="4038600" cy="4525963"/>
          </a:xfrm>
        </p:spPr>
        <p:txBody>
          <a:bodyPr>
            <a:normAutofit fontScale="70000" lnSpcReduction="20000"/>
          </a:bodyPr>
          <a:lstStyle/>
          <a:p>
            <a:r>
              <a:rPr lang="en-GB" b="1" dirty="0"/>
              <a:t>Definition: </a:t>
            </a:r>
            <a:r>
              <a:rPr lang="en-GB" dirty="0"/>
              <a:t>provides a sign or a signal that something exists or is true</a:t>
            </a:r>
          </a:p>
          <a:p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648200" y="1927373"/>
            <a:ext cx="4038600" cy="4525963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r>
              <a:rPr lang="en-GB" dirty="0"/>
              <a:t>Indicators are an essential part of effective monitoring and evaluation. </a:t>
            </a:r>
          </a:p>
          <a:p>
            <a:pPr>
              <a:spcAft>
                <a:spcPts val="600"/>
              </a:spcAft>
            </a:pPr>
            <a:r>
              <a:rPr lang="en-GB" dirty="0"/>
              <a:t>They can provide vital information on performance, achievement and accountability. </a:t>
            </a:r>
          </a:p>
          <a:p>
            <a:pPr>
              <a:spcAft>
                <a:spcPts val="600"/>
              </a:spcAft>
            </a:pPr>
            <a:r>
              <a:rPr lang="en-GB" dirty="0"/>
              <a:t>However, indicators are only one part of a comprehensive M&amp;E system. </a:t>
            </a:r>
          </a:p>
          <a:p>
            <a:pPr>
              <a:spcAft>
                <a:spcPts val="600"/>
              </a:spcAft>
            </a:pPr>
            <a:r>
              <a:rPr lang="en-GB" dirty="0"/>
              <a:t>They are only one method for collecting and analysing data and it is imperative that they be used when and where they provide meaningful information and </a:t>
            </a:r>
            <a:r>
              <a:rPr lang="en-GB" dirty="0" smtClean="0"/>
              <a:t>insight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47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83378"/>
            <a:ext cx="9172879" cy="1591896"/>
            <a:chOff x="0" y="-83378"/>
            <a:chExt cx="9172879" cy="1591896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Why use indicators?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sz="3600" dirty="0"/>
              <a:t>Provide feedback on effectiveness of approach</a:t>
            </a:r>
          </a:p>
          <a:p>
            <a:r>
              <a:rPr lang="en-GB" sz="3600" dirty="0"/>
              <a:t>Demonstrate concisely and coherently the results of your work</a:t>
            </a:r>
          </a:p>
          <a:p>
            <a:r>
              <a:rPr lang="en-GB" sz="3600" dirty="0"/>
              <a:t>Q – how do </a:t>
            </a:r>
            <a:r>
              <a:rPr lang="en-GB" sz="3600" i="1" dirty="0"/>
              <a:t>you</a:t>
            </a:r>
            <a:r>
              <a:rPr lang="en-GB" sz="3600" dirty="0"/>
              <a:t> know you are being successful?</a:t>
            </a:r>
          </a:p>
          <a:p>
            <a:r>
              <a:rPr lang="en-GB" sz="3600" dirty="0"/>
              <a:t>Q – how do </a:t>
            </a:r>
            <a:r>
              <a:rPr lang="en-GB" sz="3600" i="1" dirty="0"/>
              <a:t>others</a:t>
            </a:r>
            <a:r>
              <a:rPr lang="en-GB" sz="3600" dirty="0"/>
              <a:t> know you are being successful?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352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83378"/>
            <a:ext cx="9172879" cy="1591896"/>
            <a:chOff x="0" y="-83378"/>
            <a:chExt cx="9172879" cy="1591896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Indicators measure change</a:t>
            </a:r>
            <a:endParaRPr lang="en-GB" dirty="0">
              <a:solidFill>
                <a:schemeClr val="bg1"/>
              </a:solidFill>
            </a:endParaRP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2241905"/>
              </p:ext>
            </p:extLst>
          </p:nvPr>
        </p:nvGraphicFramePr>
        <p:xfrm>
          <a:off x="488952" y="1981204"/>
          <a:ext cx="8856663" cy="4543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Rectangle 8"/>
          <p:cNvSpPr/>
          <p:nvPr/>
        </p:nvSpPr>
        <p:spPr bwMode="auto">
          <a:xfrm>
            <a:off x="3152800" y="2204864"/>
            <a:ext cx="1944216" cy="57606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1400" dirty="0"/>
              <a:t>Indicators are variables whose value changes  </a:t>
            </a:r>
            <a:endParaRPr kumimoji="0" lang="en-GB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127114" y="4333498"/>
            <a:ext cx="2922230" cy="103971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1400" dirty="0" smtClean="0"/>
              <a:t>Indicators must be carefully identified </a:t>
            </a:r>
            <a:r>
              <a:rPr lang="en-GB" sz="1400" dirty="0"/>
              <a:t>and selected </a:t>
            </a:r>
            <a:r>
              <a:rPr lang="en-GB" sz="1400" dirty="0" smtClean="0"/>
              <a:t>to act as </a:t>
            </a:r>
            <a:r>
              <a:rPr lang="en-GB" sz="1400" dirty="0"/>
              <a:t>parameters for measuring the achievement of particular levels of results </a:t>
            </a:r>
            <a:endParaRPr kumimoji="0" lang="en-GB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04528" y="4005064"/>
            <a:ext cx="2232248" cy="93610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1400" dirty="0" smtClean="0"/>
              <a:t>An indicator </a:t>
            </a:r>
            <a:r>
              <a:rPr lang="en-GB" sz="1400" dirty="0"/>
              <a:t>focuses on a single aspect </a:t>
            </a:r>
            <a:r>
              <a:rPr lang="en-GB" sz="1400" dirty="0" err="1"/>
              <a:t>e.g</a:t>
            </a:r>
            <a:r>
              <a:rPr lang="en-GB" sz="1400" dirty="0"/>
              <a:t> an input, output or overall objective. </a:t>
            </a:r>
            <a:endParaRPr kumimoji="0" lang="en-GB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4352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83378"/>
            <a:ext cx="9172879" cy="1591896"/>
            <a:chOff x="0" y="-83378"/>
            <a:chExt cx="9172879" cy="1591896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Types of indicators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n-GB" b="1" dirty="0"/>
              <a:t>Quantitative</a:t>
            </a:r>
            <a:r>
              <a:rPr lang="en-GB" dirty="0"/>
              <a:t>: Data can be measured on a numeric scale e.g. change in household nutrition</a:t>
            </a:r>
          </a:p>
          <a:p>
            <a:pPr>
              <a:spcAft>
                <a:spcPts val="600"/>
              </a:spcAft>
            </a:pPr>
            <a:r>
              <a:rPr lang="en-GB" b="1" dirty="0"/>
              <a:t>Performance: </a:t>
            </a:r>
            <a:r>
              <a:rPr lang="en-GB" dirty="0"/>
              <a:t>the effective or efficient operation of an activity e.g. Number of illegal incursions to protected area since gazettement.</a:t>
            </a:r>
          </a:p>
          <a:p>
            <a:pPr>
              <a:spcAft>
                <a:spcPts val="600"/>
              </a:spcAft>
            </a:pPr>
            <a:r>
              <a:rPr lang="en-GB" b="1" dirty="0"/>
              <a:t>Achievement: </a:t>
            </a:r>
            <a:r>
              <a:rPr lang="en-GB" dirty="0"/>
              <a:t>the successful accomplishments of an activity, project or programme e.g. % of households that receive training in VSLAs</a:t>
            </a:r>
          </a:p>
          <a:p>
            <a:pPr>
              <a:spcAft>
                <a:spcPts val="600"/>
              </a:spcAft>
            </a:pPr>
            <a:r>
              <a:rPr lang="en-GB" b="1" dirty="0"/>
              <a:t>Accountability: </a:t>
            </a:r>
            <a:r>
              <a:rPr lang="en-GB" dirty="0"/>
              <a:t>responsibility for the performance and/or achievements of the activity e.g. % of field stations submitting </a:t>
            </a:r>
            <a:r>
              <a:rPr lang="en-GB" dirty="0" smtClean="0"/>
              <a:t>monitoring </a:t>
            </a:r>
            <a:r>
              <a:rPr lang="en-GB" dirty="0"/>
              <a:t>data to national focal </a:t>
            </a:r>
            <a:r>
              <a:rPr lang="en-GB" dirty="0" smtClean="0"/>
              <a:t>point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352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83378"/>
            <a:ext cx="9172879" cy="1591896"/>
            <a:chOff x="0" y="-83378"/>
            <a:chExt cx="9172879" cy="1591896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Darwin Indicator levels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/>
          <a:lstStyle/>
          <a:p>
            <a:r>
              <a:rPr lang="en-GB" dirty="0"/>
              <a:t>OUTCOME</a:t>
            </a:r>
          </a:p>
          <a:p>
            <a:r>
              <a:rPr lang="en-GB" dirty="0"/>
              <a:t>OUTPUT</a:t>
            </a:r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r>
              <a:rPr lang="en-GB" i="1" dirty="0"/>
              <a:t>Means of Verification </a:t>
            </a:r>
            <a:r>
              <a:rPr lang="en-GB" dirty="0"/>
              <a:t>linked to each indicator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352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83378"/>
            <a:ext cx="9172879" cy="1591896"/>
            <a:chOff x="0" y="-83378"/>
            <a:chExt cx="9172879" cy="1591896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What makes a good indicator?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883965"/>
            <a:ext cx="4038600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S = Specific</a:t>
            </a:r>
          </a:p>
          <a:p>
            <a:endParaRPr lang="en-GB" dirty="0"/>
          </a:p>
          <a:p>
            <a:r>
              <a:rPr lang="en-GB" dirty="0"/>
              <a:t>M = Measurable</a:t>
            </a:r>
          </a:p>
          <a:p>
            <a:r>
              <a:rPr lang="en-GB" dirty="0"/>
              <a:t>A = Achievable 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R = Relevant </a:t>
            </a:r>
          </a:p>
          <a:p>
            <a:endParaRPr lang="en-GB" dirty="0"/>
          </a:p>
          <a:p>
            <a:r>
              <a:rPr lang="en-GB" dirty="0"/>
              <a:t>T = </a:t>
            </a:r>
            <a:r>
              <a:rPr lang="en-GB" dirty="0" err="1"/>
              <a:t>timebound</a:t>
            </a:r>
            <a:r>
              <a:rPr lang="en-GB" dirty="0"/>
              <a:t> </a:t>
            </a:r>
          </a:p>
          <a:p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3203848" y="1844824"/>
            <a:ext cx="5482952" cy="4525963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GB" dirty="0"/>
              <a:t>Do you know what is to be measured?</a:t>
            </a:r>
          </a:p>
          <a:p>
            <a:r>
              <a:rPr lang="en-GB" dirty="0"/>
              <a:t>Do you know how to measure it?</a:t>
            </a:r>
          </a:p>
          <a:p>
            <a:pPr>
              <a:spcAft>
                <a:spcPts val="1200"/>
              </a:spcAft>
            </a:pPr>
            <a:r>
              <a:rPr lang="en-GB" dirty="0"/>
              <a:t>Is this something you have influence over and can be achieved in the time frame</a:t>
            </a:r>
          </a:p>
          <a:p>
            <a:r>
              <a:rPr lang="en-GB" dirty="0"/>
              <a:t>Does this relate to the project outcome/output?</a:t>
            </a:r>
          </a:p>
          <a:p>
            <a:r>
              <a:rPr lang="en-GB" dirty="0"/>
              <a:t>When will this indicator be measured that shows a change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352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83378"/>
            <a:ext cx="9172879" cy="1591896"/>
            <a:chOff x="0" y="-83378"/>
            <a:chExt cx="9172879" cy="1591896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6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3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Direct vs. Indirect Indicators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/>
              <a:t>Direct indicators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which </a:t>
            </a:r>
            <a:r>
              <a:rPr lang="en-GB" dirty="0"/>
              <a:t>refer directly to the subject they have been developed for (increase in household income of beneficiaries)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/>
              <a:t>Indirect </a:t>
            </a:r>
            <a:r>
              <a:rPr lang="en-GB" b="1" smtClean="0"/>
              <a:t>indicators </a:t>
            </a:r>
            <a:r>
              <a:rPr lang="en-GB" smtClean="0"/>
              <a:t>(proxy-indicators</a:t>
            </a:r>
            <a:r>
              <a:rPr lang="en-GB" dirty="0"/>
              <a:t>):</a:t>
            </a:r>
          </a:p>
          <a:p>
            <a:pPr marL="0" indent="0">
              <a:buNone/>
            </a:pPr>
            <a:r>
              <a:rPr lang="en-GB" dirty="0" smtClean="0"/>
              <a:t>which </a:t>
            </a:r>
            <a:r>
              <a:rPr lang="en-GB" dirty="0"/>
              <a:t>only refer in an indirect way to the subject:</a:t>
            </a:r>
          </a:p>
          <a:p>
            <a:r>
              <a:rPr lang="en-GB" dirty="0"/>
              <a:t>qualitative subjects, (behavioural change, living conditions, inclusion in governance structures)</a:t>
            </a:r>
          </a:p>
          <a:p>
            <a:r>
              <a:rPr lang="en-GB" dirty="0"/>
              <a:t>More cost-effective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352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615</Words>
  <Application>Microsoft Office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Indicators</vt:lpstr>
      <vt:lpstr>OECD/DAC Definition</vt:lpstr>
      <vt:lpstr>What are indicators?</vt:lpstr>
      <vt:lpstr>Why use indicators?</vt:lpstr>
      <vt:lpstr>Indicators measure change</vt:lpstr>
      <vt:lpstr>Types of indicators</vt:lpstr>
      <vt:lpstr>Darwin Indicator levels</vt:lpstr>
      <vt:lpstr>What makes a good indicator?</vt:lpstr>
      <vt:lpstr>Direct vs. Indirect Indicators</vt:lpstr>
      <vt:lpstr>Attribution vs Contribution</vt:lpstr>
      <vt:lpstr>Group Activity</vt:lpstr>
      <vt:lpstr>Group Activity cont.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Indicators</dc:title>
  <dc:creator>Lesley-King</dc:creator>
  <cp:lastModifiedBy>Simon Mercer</cp:lastModifiedBy>
  <cp:revision>8</cp:revision>
  <dcterms:created xsi:type="dcterms:W3CDTF">2015-03-13T15:19:32Z</dcterms:created>
  <dcterms:modified xsi:type="dcterms:W3CDTF">2015-03-20T12:18:09Z</dcterms:modified>
</cp:coreProperties>
</file>