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57" r:id="rId3"/>
    <p:sldId id="258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FD535-8A6F-4B37-AA0C-E0D671517E51}" type="datetimeFigureOut">
              <a:rPr lang="en-GB" smtClean="0"/>
              <a:t>08/05/2014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B999C-C5BB-4ACE-8C3D-9C0C884AFB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45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52834-795B-4957-8B64-653F56276EA5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68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86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974" y="620713"/>
            <a:ext cx="2042746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1339" y="620713"/>
            <a:ext cx="5991958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784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367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473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8248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1338" y="1981205"/>
            <a:ext cx="4016620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637" y="1981205"/>
            <a:ext cx="4018085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874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2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2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929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097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93834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5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05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481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6176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9729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3974" y="620713"/>
            <a:ext cx="2042746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1339" y="620713"/>
            <a:ext cx="5991958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95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1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108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1338" y="1981211"/>
            <a:ext cx="4016620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640" y="1981211"/>
            <a:ext cx="4018085" cy="454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17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5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5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75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01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102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6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167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689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2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oleObject" Target="../embeddings/oleObject2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0099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1344" y="620713"/>
            <a:ext cx="817538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1344" y="1981211"/>
            <a:ext cx="8175381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</p:txBody>
      </p:sp>
      <p:sp>
        <p:nvSpPr>
          <p:cNvPr id="3087" name="Rectangle 15"/>
          <p:cNvSpPr>
            <a:spLocks noChangeArrowheads="1"/>
          </p:cNvSpPr>
          <p:nvPr userDrawn="1"/>
        </p:nvSpPr>
        <p:spPr bwMode="auto">
          <a:xfrm>
            <a:off x="-14654" y="-26988"/>
            <a:ext cx="9144000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3096" name="Object 24"/>
          <p:cNvGraphicFramePr>
            <a:graphicFrameLocks noChangeAspect="1"/>
          </p:cNvGraphicFramePr>
          <p:nvPr userDrawn="1"/>
        </p:nvGraphicFramePr>
        <p:xfrm>
          <a:off x="7999535" y="115888"/>
          <a:ext cx="1025769" cy="1338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Image" r:id="rId14" imgW="8689024" imgH="10463415" progId="Photoshop.Image.4">
                  <p:embed/>
                </p:oleObj>
              </mc:Choice>
              <mc:Fallback>
                <p:oleObj name="Image" r:id="rId14" imgW="8689024" imgH="10463415" progId="Photoshop.Image.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9535" y="115888"/>
                        <a:ext cx="1025769" cy="1338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986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0099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1341" y="620713"/>
            <a:ext cx="817538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1341" y="1981205"/>
            <a:ext cx="8175381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</p:txBody>
      </p:sp>
      <p:sp>
        <p:nvSpPr>
          <p:cNvPr id="3087" name="Rectangle 15"/>
          <p:cNvSpPr>
            <a:spLocks noChangeArrowheads="1"/>
          </p:cNvSpPr>
          <p:nvPr userDrawn="1"/>
        </p:nvSpPr>
        <p:spPr bwMode="auto">
          <a:xfrm>
            <a:off x="-14654" y="-26988"/>
            <a:ext cx="9144000" cy="143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>
                    <a:alpha val="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3096" name="Object 24"/>
          <p:cNvGraphicFramePr>
            <a:graphicFrameLocks noChangeAspect="1"/>
          </p:cNvGraphicFramePr>
          <p:nvPr userDrawn="1"/>
        </p:nvGraphicFramePr>
        <p:xfrm>
          <a:off x="7999535" y="115888"/>
          <a:ext cx="1025769" cy="1338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Image" r:id="rId14" imgW="8689024" imgH="10463415" progId="Photoshop.Image.4">
                  <p:embed/>
                </p:oleObj>
              </mc:Choice>
              <mc:Fallback>
                <p:oleObj name="Image" r:id="rId14" imgW="8689024" imgH="10463415" progId="Photoshop.Image.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9535" y="115888"/>
                        <a:ext cx="1025769" cy="1338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573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143000"/>
          </a:xfrm>
        </p:spPr>
        <p:txBody>
          <a:bodyPr/>
          <a:lstStyle/>
          <a:p>
            <a:r>
              <a:rPr lang="en-GB" dirty="0"/>
              <a:t>The Darwin Initiative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33825"/>
            <a:ext cx="6400800" cy="863600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Workshop for Stage 2 projects</a:t>
            </a:r>
            <a:endParaRPr lang="en-GB" dirty="0">
              <a:latin typeface="+mj-lt"/>
            </a:endParaRPr>
          </a:p>
        </p:txBody>
      </p:sp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0" y="5181600"/>
            <a:ext cx="9144000" cy="1676400"/>
            <a:chOff x="0" y="3264"/>
            <a:chExt cx="6240" cy="1056"/>
          </a:xfrm>
        </p:grpSpPr>
        <p:pic>
          <p:nvPicPr>
            <p:cNvPr id="2068" name="Picture 20" descr="12-013 butterfly genus Diaethria resiz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 descr="12-034 SEA training in biophys field tech - Lang Sen resiz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9" name="Picture 21" descr="11-018 axolot2 resize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3276"/>
              <a:ext cx="1392" cy="1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 descr="11-025 Katunsky ridge central Altai resiz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280"/>
              <a:ext cx="1632" cy="10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 descr="12-009 Gambia monkey resized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3264"/>
              <a:ext cx="706" cy="10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9569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 of the 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latin typeface="+mj-lt"/>
              </a:rPr>
              <a:t>To </a:t>
            </a:r>
            <a:r>
              <a:rPr lang="en-GB" dirty="0">
                <a:latin typeface="+mj-lt"/>
              </a:rPr>
              <a:t>meet the Darwin Initiative key people and understand their </a:t>
            </a:r>
            <a:r>
              <a:rPr lang="en-GB" dirty="0" smtClean="0">
                <a:latin typeface="+mj-lt"/>
              </a:rPr>
              <a:t>role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To better understand DFID requirements and ways to improve applications</a:t>
            </a:r>
            <a:endParaRPr lang="en-GB" dirty="0">
              <a:latin typeface="+mj-lt"/>
            </a:endParaRPr>
          </a:p>
          <a:p>
            <a:pPr>
              <a:defRPr/>
            </a:pPr>
            <a:r>
              <a:rPr lang="en-GB" dirty="0" smtClean="0">
                <a:latin typeface="+mj-lt"/>
              </a:rPr>
              <a:t>To </a:t>
            </a:r>
            <a:r>
              <a:rPr lang="en-GB" dirty="0">
                <a:latin typeface="+mj-lt"/>
              </a:rPr>
              <a:t>meet other Darwin project staff and build links between </a:t>
            </a:r>
            <a:r>
              <a:rPr lang="en-GB" dirty="0" smtClean="0">
                <a:latin typeface="+mj-lt"/>
              </a:rPr>
              <a:t>projects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7939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 - Afternoon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Evaluating Impact and Measuring Success</a:t>
            </a:r>
          </a:p>
          <a:p>
            <a:r>
              <a:rPr lang="en-GB" dirty="0" smtClean="0">
                <a:latin typeface="+mj-lt"/>
              </a:rPr>
              <a:t>- Setting your objectives</a:t>
            </a:r>
          </a:p>
          <a:p>
            <a:r>
              <a:rPr lang="en-GB" dirty="0" smtClean="0">
                <a:latin typeface="+mj-lt"/>
              </a:rPr>
              <a:t>Measuring impact vs. activity</a:t>
            </a:r>
          </a:p>
          <a:p>
            <a:r>
              <a:rPr lang="en-GB" dirty="0" smtClean="0">
                <a:latin typeface="+mj-lt"/>
              </a:rPr>
              <a:t>SMART indicators</a:t>
            </a:r>
          </a:p>
          <a:p>
            <a:r>
              <a:rPr lang="en-GB" dirty="0" smtClean="0">
                <a:latin typeface="+mj-lt"/>
              </a:rPr>
              <a:t>Presenting evidence</a:t>
            </a:r>
          </a:p>
          <a:p>
            <a:r>
              <a:rPr lang="en-GB" dirty="0" smtClean="0">
                <a:latin typeface="+mj-lt"/>
              </a:rPr>
              <a:t>Developing an M&amp;E plan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4502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j-lt"/>
              </a:rPr>
              <a:t>Introduce yourself and your project:</a:t>
            </a:r>
          </a:p>
          <a:p>
            <a:pPr lvl="1"/>
            <a:r>
              <a:rPr lang="en-GB" smtClean="0">
                <a:latin typeface="+mj-lt"/>
              </a:rPr>
              <a:t>Name</a:t>
            </a:r>
            <a:endParaRPr lang="en-GB" dirty="0" smtClean="0">
              <a:latin typeface="+mj-lt"/>
            </a:endParaRPr>
          </a:p>
          <a:p>
            <a:pPr lvl="1"/>
            <a:r>
              <a:rPr lang="en-GB" dirty="0" smtClean="0">
                <a:latin typeface="+mj-lt"/>
              </a:rPr>
              <a:t>Institution</a:t>
            </a:r>
          </a:p>
          <a:p>
            <a:pPr lvl="1"/>
            <a:r>
              <a:rPr lang="en-GB" dirty="0" smtClean="0">
                <a:latin typeface="+mj-lt"/>
              </a:rPr>
              <a:t>Project</a:t>
            </a:r>
          </a:p>
          <a:p>
            <a:pPr lvl="1"/>
            <a:r>
              <a:rPr lang="en-GB" dirty="0" smtClean="0">
                <a:latin typeface="+mj-lt"/>
              </a:rPr>
              <a:t>Focus</a:t>
            </a:r>
          </a:p>
          <a:p>
            <a:pPr lvl="1"/>
            <a:r>
              <a:rPr lang="en-GB" dirty="0" smtClean="0">
                <a:latin typeface="+mj-lt"/>
              </a:rPr>
              <a:t>History with Darwin?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89585985"/>
      </p:ext>
    </p:extLst>
  </p:cSld>
  <p:clrMapOvr>
    <a:masterClrMapping/>
  </p:clrMapOvr>
</p:sld>
</file>

<file path=ppt/theme/theme1.xml><?xml version="1.0" encoding="utf-8"?>
<a:theme xmlns:a="http://schemas.openxmlformats.org/drawingml/2006/main" name="ECTF-Master with tree wallpaper">
  <a:themeElements>
    <a:clrScheme name="ECTF-Master with tree wallpap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CTF-Master with tree wallpaper">
      <a:majorFont>
        <a:latin typeface="Arial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CTF-Master with tree wallpap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TF-Master with tree wallpap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TF-Master with tree wallpaper">
  <a:themeElements>
    <a:clrScheme name="ECTF-Master with tree wallpap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CTF-Master with tree wallpaper">
      <a:majorFont>
        <a:latin typeface="Arial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CTF-Master with tree wallpap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TF-Master with tree wallpap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TF-Master with tree wallpap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85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ECTF-Master with tree wallpaper</vt:lpstr>
      <vt:lpstr>1_ECTF-Master with tree wallpaper</vt:lpstr>
      <vt:lpstr>Image</vt:lpstr>
      <vt:lpstr>The Darwin Initiative</vt:lpstr>
      <vt:lpstr>Objective of the Day</vt:lpstr>
      <vt:lpstr>Agenda - Afternoon</vt:lpstr>
      <vt:lpstr>Introductions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Darwin Initiative</dc:title>
  <dc:creator>Lesley King</dc:creator>
  <cp:lastModifiedBy>Joanne Gordon</cp:lastModifiedBy>
  <cp:revision>10</cp:revision>
  <dcterms:created xsi:type="dcterms:W3CDTF">2012-03-19T11:33:57Z</dcterms:created>
  <dcterms:modified xsi:type="dcterms:W3CDTF">2014-05-08T14:07:36Z</dcterms:modified>
</cp:coreProperties>
</file>