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9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50E05-5B1B-487D-BFEF-07492DCBC2B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D753F09-F9D9-4B3C-8628-96DBF8089616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Final report</a:t>
          </a:r>
          <a:endParaRPr lang="en-GB" dirty="0">
            <a:latin typeface="+mj-lt"/>
          </a:endParaRPr>
        </a:p>
      </dgm:t>
    </dgm:pt>
    <dgm:pt modelId="{FAF9C07D-B80F-479B-9FCD-3B9F01B9878C}" type="parTrans" cxnId="{4C5665A8-7627-4558-A94C-F3FE13C6BB76}">
      <dgm:prSet/>
      <dgm:spPr/>
      <dgm:t>
        <a:bodyPr/>
        <a:lstStyle/>
        <a:p>
          <a:endParaRPr lang="en-GB"/>
        </a:p>
      </dgm:t>
    </dgm:pt>
    <dgm:pt modelId="{FDE6D0C8-E4FE-4641-BA9D-F97B9B1A67C1}" type="sibTrans" cxnId="{4C5665A8-7627-4558-A94C-F3FE13C6BB76}">
      <dgm:prSet/>
      <dgm:spPr/>
      <dgm:t>
        <a:bodyPr/>
        <a:lstStyle/>
        <a:p>
          <a:endParaRPr lang="en-GB"/>
        </a:p>
      </dgm:t>
    </dgm:pt>
    <dgm:pt modelId="{740B6454-4BFA-4152-8C78-CC9357E99385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Annual Report</a:t>
          </a:r>
          <a:endParaRPr lang="en-GB" dirty="0">
            <a:latin typeface="+mj-lt"/>
          </a:endParaRPr>
        </a:p>
      </dgm:t>
    </dgm:pt>
    <dgm:pt modelId="{F8BFE85D-385B-4E86-B9F5-A2D493265FAC}" type="parTrans" cxnId="{9E6CA71A-DF14-446D-B7C0-F67B0D56C0F2}">
      <dgm:prSet/>
      <dgm:spPr/>
      <dgm:t>
        <a:bodyPr/>
        <a:lstStyle/>
        <a:p>
          <a:endParaRPr lang="en-GB"/>
        </a:p>
      </dgm:t>
    </dgm:pt>
    <dgm:pt modelId="{34914629-F53E-4944-85D4-0CD1249F5D1B}" type="sibTrans" cxnId="{9E6CA71A-DF14-446D-B7C0-F67B0D56C0F2}">
      <dgm:prSet/>
      <dgm:spPr/>
      <dgm:t>
        <a:bodyPr/>
        <a:lstStyle/>
        <a:p>
          <a:endParaRPr lang="en-GB"/>
        </a:p>
      </dgm:t>
    </dgm:pt>
    <dgm:pt modelId="{FBCC6613-210F-44C6-B42C-B2F0176F3C30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Half Year Report</a:t>
          </a:r>
          <a:endParaRPr lang="en-GB" dirty="0">
            <a:latin typeface="+mj-lt"/>
          </a:endParaRPr>
        </a:p>
      </dgm:t>
    </dgm:pt>
    <dgm:pt modelId="{5FA1721D-2F74-495A-881C-0DC658AD56D8}" type="parTrans" cxnId="{BD9F4AF7-4DC9-41CB-A8FD-160BE3D615F6}">
      <dgm:prSet/>
      <dgm:spPr/>
      <dgm:t>
        <a:bodyPr/>
        <a:lstStyle/>
        <a:p>
          <a:endParaRPr lang="en-GB"/>
        </a:p>
      </dgm:t>
    </dgm:pt>
    <dgm:pt modelId="{7AA9B611-5BFE-4ABF-8444-436A0891AF3C}" type="sibTrans" cxnId="{BD9F4AF7-4DC9-41CB-A8FD-160BE3D615F6}">
      <dgm:prSet/>
      <dgm:spPr/>
      <dgm:t>
        <a:bodyPr/>
        <a:lstStyle/>
        <a:p>
          <a:endParaRPr lang="en-GB"/>
        </a:p>
      </dgm:t>
    </dgm:pt>
    <dgm:pt modelId="{A043331F-2E6D-4D09-AE78-472A7212253E}" type="pres">
      <dgm:prSet presAssocID="{90250E05-5B1B-487D-BFEF-07492DCBC2B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45FFF8-517D-4509-890A-3C1A0F14C6BA}" type="pres">
      <dgm:prSet presAssocID="{2D753F09-F9D9-4B3C-8628-96DBF808961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154E71-5124-4AE2-AA44-AF5EB2E318C9}" type="pres">
      <dgm:prSet presAssocID="{2D753F09-F9D9-4B3C-8628-96DBF8089616}" presName="gear1srcNode" presStyleLbl="node1" presStyleIdx="0" presStyleCnt="3"/>
      <dgm:spPr/>
      <dgm:t>
        <a:bodyPr/>
        <a:lstStyle/>
        <a:p>
          <a:endParaRPr lang="en-GB"/>
        </a:p>
      </dgm:t>
    </dgm:pt>
    <dgm:pt modelId="{B78F36D1-56B8-4258-98A3-BA21E0C84B4C}" type="pres">
      <dgm:prSet presAssocID="{2D753F09-F9D9-4B3C-8628-96DBF8089616}" presName="gear1dstNode" presStyleLbl="node1" presStyleIdx="0" presStyleCnt="3"/>
      <dgm:spPr/>
      <dgm:t>
        <a:bodyPr/>
        <a:lstStyle/>
        <a:p>
          <a:endParaRPr lang="en-GB"/>
        </a:p>
      </dgm:t>
    </dgm:pt>
    <dgm:pt modelId="{A215F8B0-2FAA-4F73-9A27-AF3D3E26E4E8}" type="pres">
      <dgm:prSet presAssocID="{740B6454-4BFA-4152-8C78-CC9357E9938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F463CB-A8B5-4808-B231-9A38A106E09D}" type="pres">
      <dgm:prSet presAssocID="{740B6454-4BFA-4152-8C78-CC9357E99385}" presName="gear2srcNode" presStyleLbl="node1" presStyleIdx="1" presStyleCnt="3"/>
      <dgm:spPr/>
      <dgm:t>
        <a:bodyPr/>
        <a:lstStyle/>
        <a:p>
          <a:endParaRPr lang="en-GB"/>
        </a:p>
      </dgm:t>
    </dgm:pt>
    <dgm:pt modelId="{AFBCB058-4FBC-4CDF-BF66-9180342085D4}" type="pres">
      <dgm:prSet presAssocID="{740B6454-4BFA-4152-8C78-CC9357E99385}" presName="gear2dstNode" presStyleLbl="node1" presStyleIdx="1" presStyleCnt="3"/>
      <dgm:spPr/>
      <dgm:t>
        <a:bodyPr/>
        <a:lstStyle/>
        <a:p>
          <a:endParaRPr lang="en-GB"/>
        </a:p>
      </dgm:t>
    </dgm:pt>
    <dgm:pt modelId="{D052362D-821A-4719-8B01-14D423AFE09C}" type="pres">
      <dgm:prSet presAssocID="{FBCC6613-210F-44C6-B42C-B2F0176F3C30}" presName="gear3" presStyleLbl="node1" presStyleIdx="2" presStyleCnt="3"/>
      <dgm:spPr/>
      <dgm:t>
        <a:bodyPr/>
        <a:lstStyle/>
        <a:p>
          <a:endParaRPr lang="en-GB"/>
        </a:p>
      </dgm:t>
    </dgm:pt>
    <dgm:pt modelId="{935F927B-80B3-49D2-8814-49284EE855E2}" type="pres">
      <dgm:prSet presAssocID="{FBCC6613-210F-44C6-B42C-B2F0176F3C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49439-BAD2-4D7B-B681-A678E9178A2A}" type="pres">
      <dgm:prSet presAssocID="{FBCC6613-210F-44C6-B42C-B2F0176F3C30}" presName="gear3srcNode" presStyleLbl="node1" presStyleIdx="2" presStyleCnt="3"/>
      <dgm:spPr/>
      <dgm:t>
        <a:bodyPr/>
        <a:lstStyle/>
        <a:p>
          <a:endParaRPr lang="en-GB"/>
        </a:p>
      </dgm:t>
    </dgm:pt>
    <dgm:pt modelId="{3E8C9E3D-DB4A-487A-B12E-3B7237349A2B}" type="pres">
      <dgm:prSet presAssocID="{FBCC6613-210F-44C6-B42C-B2F0176F3C30}" presName="gear3dstNode" presStyleLbl="node1" presStyleIdx="2" presStyleCnt="3"/>
      <dgm:spPr/>
      <dgm:t>
        <a:bodyPr/>
        <a:lstStyle/>
        <a:p>
          <a:endParaRPr lang="en-GB"/>
        </a:p>
      </dgm:t>
    </dgm:pt>
    <dgm:pt modelId="{A4C496B7-DBAC-4A6B-ACFA-DE7653AE99F4}" type="pres">
      <dgm:prSet presAssocID="{FDE6D0C8-E4FE-4641-BA9D-F97B9B1A67C1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3732D981-5983-4341-B269-EC56F874C64A}" type="pres">
      <dgm:prSet presAssocID="{34914629-F53E-4944-85D4-0CD1249F5D1B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E55F89CA-AE55-4E5B-8739-E7D1F851D096}" type="pres">
      <dgm:prSet presAssocID="{7AA9B611-5BFE-4ABF-8444-436A0891AF3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487F0B2F-AE33-43FF-A5D5-3632FC464873}" type="presOf" srcId="{740B6454-4BFA-4152-8C78-CC9357E99385}" destId="{A215F8B0-2FAA-4F73-9A27-AF3D3E26E4E8}" srcOrd="0" destOrd="0" presId="urn:microsoft.com/office/officeart/2005/8/layout/gear1"/>
    <dgm:cxn modelId="{4C5665A8-7627-4558-A94C-F3FE13C6BB76}" srcId="{90250E05-5B1B-487D-BFEF-07492DCBC2B1}" destId="{2D753F09-F9D9-4B3C-8628-96DBF8089616}" srcOrd="0" destOrd="0" parTransId="{FAF9C07D-B80F-479B-9FCD-3B9F01B9878C}" sibTransId="{FDE6D0C8-E4FE-4641-BA9D-F97B9B1A67C1}"/>
    <dgm:cxn modelId="{66F93339-6ED1-47FF-A99B-DDC6350B4395}" type="presOf" srcId="{740B6454-4BFA-4152-8C78-CC9357E99385}" destId="{62F463CB-A8B5-4808-B231-9A38A106E09D}" srcOrd="1" destOrd="0" presId="urn:microsoft.com/office/officeart/2005/8/layout/gear1"/>
    <dgm:cxn modelId="{59203E47-8739-46B5-AC53-5D4BD1BD6AF3}" type="presOf" srcId="{90250E05-5B1B-487D-BFEF-07492DCBC2B1}" destId="{A043331F-2E6D-4D09-AE78-472A7212253E}" srcOrd="0" destOrd="0" presId="urn:microsoft.com/office/officeart/2005/8/layout/gear1"/>
    <dgm:cxn modelId="{B8CBCCDC-7F8D-4528-BBB5-5F588E1AF9B9}" type="presOf" srcId="{2D753F09-F9D9-4B3C-8628-96DBF8089616}" destId="{33154E71-5124-4AE2-AA44-AF5EB2E318C9}" srcOrd="1" destOrd="0" presId="urn:microsoft.com/office/officeart/2005/8/layout/gear1"/>
    <dgm:cxn modelId="{9E6CA71A-DF14-446D-B7C0-F67B0D56C0F2}" srcId="{90250E05-5B1B-487D-BFEF-07492DCBC2B1}" destId="{740B6454-4BFA-4152-8C78-CC9357E99385}" srcOrd="1" destOrd="0" parTransId="{F8BFE85D-385B-4E86-B9F5-A2D493265FAC}" sibTransId="{34914629-F53E-4944-85D4-0CD1249F5D1B}"/>
    <dgm:cxn modelId="{26B25F14-FAD9-4664-98FB-FA450558EA94}" type="presOf" srcId="{2D753F09-F9D9-4B3C-8628-96DBF8089616}" destId="{B78F36D1-56B8-4258-98A3-BA21E0C84B4C}" srcOrd="2" destOrd="0" presId="urn:microsoft.com/office/officeart/2005/8/layout/gear1"/>
    <dgm:cxn modelId="{DD18AC13-9141-4729-964A-6685B7C3D8B6}" type="presOf" srcId="{FBCC6613-210F-44C6-B42C-B2F0176F3C30}" destId="{935F927B-80B3-49D2-8814-49284EE855E2}" srcOrd="1" destOrd="0" presId="urn:microsoft.com/office/officeart/2005/8/layout/gear1"/>
    <dgm:cxn modelId="{D028E7B8-48F2-4BB0-A71C-A7DA9EADE72B}" type="presOf" srcId="{740B6454-4BFA-4152-8C78-CC9357E99385}" destId="{AFBCB058-4FBC-4CDF-BF66-9180342085D4}" srcOrd="2" destOrd="0" presId="urn:microsoft.com/office/officeart/2005/8/layout/gear1"/>
    <dgm:cxn modelId="{EC7AAADC-E8B0-4D44-8BE1-175920ED1AE8}" type="presOf" srcId="{7AA9B611-5BFE-4ABF-8444-436A0891AF3C}" destId="{E55F89CA-AE55-4E5B-8739-E7D1F851D096}" srcOrd="0" destOrd="0" presId="urn:microsoft.com/office/officeart/2005/8/layout/gear1"/>
    <dgm:cxn modelId="{D3295EC3-6AB2-46FB-AA4E-78B2429BD433}" type="presOf" srcId="{2D753F09-F9D9-4B3C-8628-96DBF8089616}" destId="{9E45FFF8-517D-4509-890A-3C1A0F14C6BA}" srcOrd="0" destOrd="0" presId="urn:microsoft.com/office/officeart/2005/8/layout/gear1"/>
    <dgm:cxn modelId="{C5BF2F27-6275-4592-8478-7946BAB445E1}" type="presOf" srcId="{FBCC6613-210F-44C6-B42C-B2F0176F3C30}" destId="{06B49439-BAD2-4D7B-B681-A678E9178A2A}" srcOrd="2" destOrd="0" presId="urn:microsoft.com/office/officeart/2005/8/layout/gear1"/>
    <dgm:cxn modelId="{846E30BF-F621-441C-93D7-F75AB65248EB}" type="presOf" srcId="{FBCC6613-210F-44C6-B42C-B2F0176F3C30}" destId="{3E8C9E3D-DB4A-487A-B12E-3B7237349A2B}" srcOrd="3" destOrd="0" presId="urn:microsoft.com/office/officeart/2005/8/layout/gear1"/>
    <dgm:cxn modelId="{40B7A137-55D2-43B3-8D1C-390F01E07B51}" type="presOf" srcId="{34914629-F53E-4944-85D4-0CD1249F5D1B}" destId="{3732D981-5983-4341-B269-EC56F874C64A}" srcOrd="0" destOrd="0" presId="urn:microsoft.com/office/officeart/2005/8/layout/gear1"/>
    <dgm:cxn modelId="{5AD2565B-ADB8-4CEF-8158-96349850D74C}" type="presOf" srcId="{FBCC6613-210F-44C6-B42C-B2F0176F3C30}" destId="{D052362D-821A-4719-8B01-14D423AFE09C}" srcOrd="0" destOrd="0" presId="urn:microsoft.com/office/officeart/2005/8/layout/gear1"/>
    <dgm:cxn modelId="{BD9F4AF7-4DC9-41CB-A8FD-160BE3D615F6}" srcId="{90250E05-5B1B-487D-BFEF-07492DCBC2B1}" destId="{FBCC6613-210F-44C6-B42C-B2F0176F3C30}" srcOrd="2" destOrd="0" parTransId="{5FA1721D-2F74-495A-881C-0DC658AD56D8}" sibTransId="{7AA9B611-5BFE-4ABF-8444-436A0891AF3C}"/>
    <dgm:cxn modelId="{90005D59-22FA-4FA4-A3D1-A0D58095790C}" type="presOf" srcId="{FDE6D0C8-E4FE-4641-BA9D-F97B9B1A67C1}" destId="{A4C496B7-DBAC-4A6B-ACFA-DE7653AE99F4}" srcOrd="0" destOrd="0" presId="urn:microsoft.com/office/officeart/2005/8/layout/gear1"/>
    <dgm:cxn modelId="{C33B6936-247D-4494-BC2E-6C5E61946660}" type="presParOf" srcId="{A043331F-2E6D-4D09-AE78-472A7212253E}" destId="{9E45FFF8-517D-4509-890A-3C1A0F14C6BA}" srcOrd="0" destOrd="0" presId="urn:microsoft.com/office/officeart/2005/8/layout/gear1"/>
    <dgm:cxn modelId="{5E5B6D37-BFBF-460E-A2F2-EF1D9CE220E0}" type="presParOf" srcId="{A043331F-2E6D-4D09-AE78-472A7212253E}" destId="{33154E71-5124-4AE2-AA44-AF5EB2E318C9}" srcOrd="1" destOrd="0" presId="urn:microsoft.com/office/officeart/2005/8/layout/gear1"/>
    <dgm:cxn modelId="{BA0E64F3-1F68-4082-921C-A99239BE66C6}" type="presParOf" srcId="{A043331F-2E6D-4D09-AE78-472A7212253E}" destId="{B78F36D1-56B8-4258-98A3-BA21E0C84B4C}" srcOrd="2" destOrd="0" presId="urn:microsoft.com/office/officeart/2005/8/layout/gear1"/>
    <dgm:cxn modelId="{B51288E5-D81B-4E20-8A0D-A6A48B9A01A0}" type="presParOf" srcId="{A043331F-2E6D-4D09-AE78-472A7212253E}" destId="{A215F8B0-2FAA-4F73-9A27-AF3D3E26E4E8}" srcOrd="3" destOrd="0" presId="urn:microsoft.com/office/officeart/2005/8/layout/gear1"/>
    <dgm:cxn modelId="{13F5E2EC-E046-4490-BC7C-E43C9D2BEFA0}" type="presParOf" srcId="{A043331F-2E6D-4D09-AE78-472A7212253E}" destId="{62F463CB-A8B5-4808-B231-9A38A106E09D}" srcOrd="4" destOrd="0" presId="urn:microsoft.com/office/officeart/2005/8/layout/gear1"/>
    <dgm:cxn modelId="{69E8FC7A-B9D8-4860-A680-EB0258D64FA1}" type="presParOf" srcId="{A043331F-2E6D-4D09-AE78-472A7212253E}" destId="{AFBCB058-4FBC-4CDF-BF66-9180342085D4}" srcOrd="5" destOrd="0" presId="urn:microsoft.com/office/officeart/2005/8/layout/gear1"/>
    <dgm:cxn modelId="{E09B6C06-DBF8-4DAE-8FAA-0DF46F8BF9C6}" type="presParOf" srcId="{A043331F-2E6D-4D09-AE78-472A7212253E}" destId="{D052362D-821A-4719-8B01-14D423AFE09C}" srcOrd="6" destOrd="0" presId="urn:microsoft.com/office/officeart/2005/8/layout/gear1"/>
    <dgm:cxn modelId="{2945F4BD-9CF5-438E-BDC5-8664D6F2A805}" type="presParOf" srcId="{A043331F-2E6D-4D09-AE78-472A7212253E}" destId="{935F927B-80B3-49D2-8814-49284EE855E2}" srcOrd="7" destOrd="0" presId="urn:microsoft.com/office/officeart/2005/8/layout/gear1"/>
    <dgm:cxn modelId="{8346F53D-BB63-415F-8478-3D3A895C2E2E}" type="presParOf" srcId="{A043331F-2E6D-4D09-AE78-472A7212253E}" destId="{06B49439-BAD2-4D7B-B681-A678E9178A2A}" srcOrd="8" destOrd="0" presId="urn:microsoft.com/office/officeart/2005/8/layout/gear1"/>
    <dgm:cxn modelId="{A6D4F4AB-5F26-438C-BB39-DA9872C69577}" type="presParOf" srcId="{A043331F-2E6D-4D09-AE78-472A7212253E}" destId="{3E8C9E3D-DB4A-487A-B12E-3B7237349A2B}" srcOrd="9" destOrd="0" presId="urn:microsoft.com/office/officeart/2005/8/layout/gear1"/>
    <dgm:cxn modelId="{5E4D7077-54AE-4B09-94D7-9170520C7EAB}" type="presParOf" srcId="{A043331F-2E6D-4D09-AE78-472A7212253E}" destId="{A4C496B7-DBAC-4A6B-ACFA-DE7653AE99F4}" srcOrd="10" destOrd="0" presId="urn:microsoft.com/office/officeart/2005/8/layout/gear1"/>
    <dgm:cxn modelId="{9F07ED47-E074-46A3-B441-7ACCD53ABEAD}" type="presParOf" srcId="{A043331F-2E6D-4D09-AE78-472A7212253E}" destId="{3732D981-5983-4341-B269-EC56F874C64A}" srcOrd="11" destOrd="0" presId="urn:microsoft.com/office/officeart/2005/8/layout/gear1"/>
    <dgm:cxn modelId="{AA7414A6-9CBF-4353-858E-9115A163EF51}" type="presParOf" srcId="{A043331F-2E6D-4D09-AE78-472A7212253E}" destId="{E55F89CA-AE55-4E5B-8739-E7D1F851D0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5FFF8-517D-4509-890A-3C1A0F14C6BA}">
      <dsp:nvSpPr>
        <dsp:cNvPr id="0" name=""/>
        <dsp:cNvSpPr/>
      </dsp:nvSpPr>
      <dsp:spPr>
        <a:xfrm>
          <a:off x="1817370" y="2061051"/>
          <a:ext cx="2221230" cy="222123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+mj-lt"/>
            </a:rPr>
            <a:t>Final report</a:t>
          </a:r>
          <a:endParaRPr lang="en-GB" sz="2000" kern="1200" dirty="0">
            <a:latin typeface="+mj-lt"/>
          </a:endParaRPr>
        </a:p>
      </dsp:txBody>
      <dsp:txXfrm>
        <a:off x="2263936" y="2581364"/>
        <a:ext cx="1328098" cy="1141758"/>
      </dsp:txXfrm>
    </dsp:sp>
    <dsp:sp modelId="{A215F8B0-2FAA-4F73-9A27-AF3D3E26E4E8}">
      <dsp:nvSpPr>
        <dsp:cNvPr id="0" name=""/>
        <dsp:cNvSpPr/>
      </dsp:nvSpPr>
      <dsp:spPr>
        <a:xfrm>
          <a:off x="525018" y="1536033"/>
          <a:ext cx="1615440" cy="16154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+mj-lt"/>
            </a:rPr>
            <a:t>Annual Report</a:t>
          </a:r>
          <a:endParaRPr lang="en-GB" sz="2000" kern="1200" dirty="0">
            <a:latin typeface="+mj-lt"/>
          </a:endParaRPr>
        </a:p>
      </dsp:txBody>
      <dsp:txXfrm>
        <a:off x="931710" y="1945183"/>
        <a:ext cx="802056" cy="797140"/>
      </dsp:txXfrm>
    </dsp:sp>
    <dsp:sp modelId="{D052362D-821A-4719-8B01-14D423AFE09C}">
      <dsp:nvSpPr>
        <dsp:cNvPr id="0" name=""/>
        <dsp:cNvSpPr/>
      </dsp:nvSpPr>
      <dsp:spPr>
        <a:xfrm rot="20700000">
          <a:off x="1429829" y="421544"/>
          <a:ext cx="1582801" cy="15828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+mj-lt"/>
            </a:rPr>
            <a:t>Half Year Report</a:t>
          </a:r>
          <a:endParaRPr lang="en-GB" sz="2000" kern="1200" dirty="0">
            <a:latin typeface="+mj-lt"/>
          </a:endParaRPr>
        </a:p>
      </dsp:txBody>
      <dsp:txXfrm rot="-20700000">
        <a:off x="1776984" y="768699"/>
        <a:ext cx="888492" cy="888492"/>
      </dsp:txXfrm>
    </dsp:sp>
    <dsp:sp modelId="{A4C496B7-DBAC-4A6B-ACFA-DE7653AE99F4}">
      <dsp:nvSpPr>
        <dsp:cNvPr id="0" name=""/>
        <dsp:cNvSpPr/>
      </dsp:nvSpPr>
      <dsp:spPr>
        <a:xfrm>
          <a:off x="1644873" y="1726837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2D981-5983-4341-B269-EC56F874C64A}">
      <dsp:nvSpPr>
        <dsp:cNvPr id="0" name=""/>
        <dsp:cNvSpPr/>
      </dsp:nvSpPr>
      <dsp:spPr>
        <a:xfrm>
          <a:off x="238926" y="1179265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F89CA-AE55-4E5B-8739-E7D1F851D096}">
      <dsp:nvSpPr>
        <dsp:cNvPr id="0" name=""/>
        <dsp:cNvSpPr/>
      </dsp:nvSpPr>
      <dsp:spPr>
        <a:xfrm>
          <a:off x="1063710" y="75519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0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0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2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6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7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1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5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C683-FF31-4445-82D4-D8957991429A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BFD0-EACF-4AD2-900C-C91540C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rwin-Projects@ltsi.co.uk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tsi.co.uk/our-team/eilidh-young/" TargetMode="External"/><Relationship Id="rId5" Type="http://schemas.openxmlformats.org/officeDocument/2006/relationships/image" Target="../media/image4.jpeg"/><Relationship Id="rId4" Type="http://schemas.openxmlformats.org/officeDocument/2006/relationships/hyperlink" Target="mailto:Lesley-King@ltsi.co.u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Introduction to Darwin Initiative reporting systems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Financial and Technical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71112A"/>
          </a:solidFill>
          <a:ln>
            <a:solidFill>
              <a:srgbClr val="711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5373216"/>
            <a:ext cx="4572000" cy="1484784"/>
          </a:xfrm>
          <a:prstGeom prst="rect">
            <a:avLst/>
          </a:prstGeom>
          <a:solidFill>
            <a:srgbClr val="71112A"/>
          </a:solidFill>
          <a:ln>
            <a:solidFill>
              <a:srgbClr val="711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2" descr="N:\Projects\World\DEFRA\Darwin\Darwin Administration\Templates and Stationery\Logos\Darwin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-83378"/>
            <a:ext cx="1432526" cy="15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:\Projects\World\DEFRA\Darwin\Darwin Administration\Templates and Stationery\Logos\Defra_CMYK_SML_A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78" y="5373216"/>
            <a:ext cx="1947420" cy="1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N:\Projects\World\DEFRA\Darwin\Darwin Administration\Templates and Stationery\Logos\DFID UK aid logo set and standards for designers\Standard Logo with Strapline\UK AID - Standard - 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71" y="5373216"/>
            <a:ext cx="1194965" cy="1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Quarterly Advance Claims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700" dirty="0" smtClean="0">
                <a:latin typeface="Arial" charset="0"/>
              </a:rPr>
              <a:t>Quarters 1, 2 are advance claims linked to reporting and return of Annual Grant Acceptance Form </a:t>
            </a:r>
          </a:p>
          <a:p>
            <a:pPr lvl="1"/>
            <a:r>
              <a:rPr lang="en-GB" sz="2700" dirty="0" smtClean="0">
                <a:latin typeface="Arial" charset="0"/>
              </a:rPr>
              <a:t>Quarter 3 is a straight advance</a:t>
            </a:r>
          </a:p>
          <a:p>
            <a:pPr lvl="1"/>
            <a:r>
              <a:rPr lang="en-GB" sz="2700" dirty="0" smtClean="0">
                <a:latin typeface="Arial" charset="0"/>
              </a:rPr>
              <a:t>Quarter 4 Actual Claim is not an advance and is dependent on actual expenditure for the year</a:t>
            </a:r>
          </a:p>
          <a:p>
            <a:pPr lvl="1"/>
            <a:r>
              <a:rPr lang="en-US" sz="2700" dirty="0" smtClean="0">
                <a:latin typeface="Arial" charset="0"/>
              </a:rPr>
              <a:t>A retention is made from the final claim pending a satisfactory final report. </a:t>
            </a:r>
            <a:endParaRPr lang="en-GB" sz="2700" dirty="0" smtClean="0">
              <a:latin typeface="Arial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6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Claim Process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dirty="0"/>
              <a:t>Hard copy with wet signature;</a:t>
            </a:r>
          </a:p>
          <a:p>
            <a:pPr>
              <a:defRPr/>
            </a:pPr>
            <a:r>
              <a:rPr lang="en-GB" dirty="0"/>
              <a:t>LTS checks claim total and that related reporting received;</a:t>
            </a:r>
          </a:p>
          <a:p>
            <a:pPr>
              <a:defRPr/>
            </a:pPr>
            <a:r>
              <a:rPr lang="en-GB" dirty="0"/>
              <a:t>Batched eligible claims to Defra for approval</a:t>
            </a:r>
          </a:p>
          <a:p>
            <a:pPr>
              <a:defRPr/>
            </a:pPr>
            <a:r>
              <a:rPr lang="en-GB" dirty="0"/>
              <a:t>Agreed claims then sent for payment</a:t>
            </a:r>
          </a:p>
          <a:p>
            <a:pPr>
              <a:defRPr/>
            </a:pPr>
            <a:r>
              <a:rPr lang="en-GB" dirty="0"/>
              <a:t>You will be informed when to expect payment to your account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3030273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Conditions for Payment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910107"/>
              </p:ext>
            </p:extLst>
          </p:nvPr>
        </p:nvGraphicFramePr>
        <p:xfrm>
          <a:off x="457200" y="1600200"/>
          <a:ext cx="8219256" cy="4637113"/>
        </p:xfrm>
        <a:graphic>
          <a:graphicData uri="http://schemas.openxmlformats.org/drawingml/2006/table">
            <a:tbl>
              <a:tblPr/>
              <a:tblGrid>
                <a:gridCol w="1871025"/>
                <a:gridCol w="2239339"/>
                <a:gridCol w="2053709"/>
                <a:gridCol w="2055183"/>
              </a:tblGrid>
              <a:tr h="459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Reporting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Financial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Quarter 1 – advance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 1 – signed Award Acceptance Form received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From Year 2 onwards, signed Annual Grant Acceptance Form received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Quarter 2 – advance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From Year 2 onwards, prior year annual report received.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From Year 2 onwards, prior year Quarter 4 – actual claim received and verified.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1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Quarter 3 –  advance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From Year 2, prior year annual report accepted as administratively complete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Quarter 4 – actual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Annual report received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Quarter 4 – actual claim received and verified.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	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0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claim, less retention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report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claim form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Retention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report accepted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Audit letter -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where required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1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9392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Change Requests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>
                <a:latin typeface="Arial" charset="0"/>
              </a:rPr>
              <a:t>All projects looking to make significant changes (both technical and financial) should submit a change request form*.</a:t>
            </a:r>
          </a:p>
          <a:p>
            <a:r>
              <a:rPr lang="en-GB" sz="2400" dirty="0" smtClean="0">
                <a:latin typeface="Arial" charset="0"/>
              </a:rPr>
              <a:t>This includes:</a:t>
            </a:r>
          </a:p>
          <a:p>
            <a:pPr lvl="1"/>
            <a:r>
              <a:rPr lang="en-GB" sz="2000" dirty="0" err="1" smtClean="0">
                <a:latin typeface="Arial" charset="0"/>
              </a:rPr>
              <a:t>Virements</a:t>
            </a:r>
            <a:r>
              <a:rPr lang="en-GB" sz="2000" dirty="0" smtClean="0">
                <a:latin typeface="Arial" charset="0"/>
              </a:rPr>
              <a:t> </a:t>
            </a:r>
          </a:p>
          <a:p>
            <a:pPr lvl="1"/>
            <a:r>
              <a:rPr lang="en-GB" sz="2000" dirty="0" smtClean="0">
                <a:latin typeface="Arial" charset="0"/>
              </a:rPr>
              <a:t>Carry forwards </a:t>
            </a:r>
          </a:p>
          <a:p>
            <a:pPr lvl="1"/>
            <a:r>
              <a:rPr lang="en-GB" sz="2000" dirty="0" smtClean="0">
                <a:latin typeface="Arial" charset="0"/>
              </a:rPr>
              <a:t>Changes to logical framework</a:t>
            </a:r>
          </a:p>
          <a:p>
            <a:pPr lvl="1"/>
            <a:r>
              <a:rPr lang="en-GB" sz="2000" dirty="0" smtClean="0">
                <a:latin typeface="Arial" charset="0"/>
              </a:rPr>
              <a:t>Staff changes (senior technical staff) including CV</a:t>
            </a:r>
          </a:p>
          <a:p>
            <a:pPr lvl="1"/>
            <a:r>
              <a:rPr lang="en-GB" sz="2000" dirty="0" smtClean="0">
                <a:latin typeface="Arial" charset="0"/>
              </a:rPr>
              <a:t>Timing changes (e.g. extensions)</a:t>
            </a:r>
          </a:p>
          <a:p>
            <a:pPr>
              <a:buFontTx/>
              <a:buNone/>
            </a:pPr>
            <a:r>
              <a:rPr lang="en-GB" sz="2400" dirty="0" smtClean="0">
                <a:latin typeface="Arial" charset="0"/>
              </a:rPr>
              <a:t>*</a:t>
            </a:r>
            <a:r>
              <a:rPr lang="en-GB" sz="1200" dirty="0" smtClean="0">
                <a:latin typeface="Arial" charset="0"/>
              </a:rPr>
              <a:t>Change request forms can be found on the website</a:t>
            </a:r>
            <a:endParaRPr lang="en-US" sz="1200" dirty="0" smtClean="0">
              <a:latin typeface="Arial" charset="0"/>
            </a:endParaRPr>
          </a:p>
          <a:p>
            <a:endParaRPr lang="en-GB" sz="1800" dirty="0" smtClean="0"/>
          </a:p>
          <a:p>
            <a:endParaRPr lang="en-GB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Reducing the reporting burden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Handy tips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0" y="5373216"/>
            <a:ext cx="4572000" cy="1484784"/>
          </a:xfrm>
          <a:prstGeom prst="rect">
            <a:avLst/>
          </a:prstGeom>
          <a:solidFill>
            <a:srgbClr val="71112A"/>
          </a:solidFill>
          <a:ln>
            <a:solidFill>
              <a:srgbClr val="711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 descr="N:\Projects\World\DEFRA\Darwin\Darwin Administration\Templates and Stationery\Logos\Defra_CMYK_SML_A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78" y="5373216"/>
            <a:ext cx="1947420" cy="1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N:\Projects\World\DEFRA\Darwin\Darwin Administration\Templates and Stationery\Logos\DFID UK aid logo set and standards for designers\Standard Logo with Strapline\UK AID - Standard - 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71" y="5373216"/>
            <a:ext cx="1194965" cy="1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Annual reports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Report against original application unless changes have been made to </a:t>
            </a:r>
            <a:r>
              <a:rPr lang="en-GB" sz="3600" dirty="0" err="1"/>
              <a:t>logframe</a:t>
            </a:r>
            <a:endParaRPr lang="en-GB" sz="3600" dirty="0"/>
          </a:p>
          <a:p>
            <a:r>
              <a:rPr lang="en-GB" sz="3600" dirty="0"/>
              <a:t>Significant changes to </a:t>
            </a:r>
            <a:r>
              <a:rPr lang="en-GB" sz="3600" dirty="0" err="1"/>
              <a:t>Logframe</a:t>
            </a:r>
            <a:r>
              <a:rPr lang="en-GB" sz="3600" dirty="0"/>
              <a:t>/design need to be approved (change request forms on the website)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Indicators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/>
              <a:t>Indicators are what will be measured to show progress and outcome</a:t>
            </a:r>
          </a:p>
          <a:p>
            <a:r>
              <a:rPr lang="en-GB" sz="3600" dirty="0"/>
              <a:t>Should be SMART:</a:t>
            </a:r>
          </a:p>
          <a:p>
            <a:pPr marL="0" indent="0">
              <a:buNone/>
            </a:pPr>
            <a:r>
              <a:rPr lang="en-GB" sz="3600" dirty="0"/>
              <a:t>		S = Specific</a:t>
            </a:r>
          </a:p>
          <a:p>
            <a:pPr marL="0" indent="0">
              <a:buNone/>
            </a:pPr>
            <a:r>
              <a:rPr lang="en-GB" sz="3600" dirty="0"/>
              <a:t>		M = Measurable</a:t>
            </a:r>
          </a:p>
          <a:p>
            <a:pPr marL="0" indent="0">
              <a:buNone/>
            </a:pPr>
            <a:r>
              <a:rPr lang="en-GB" sz="3600" dirty="0"/>
              <a:t>		A = Achievable</a:t>
            </a:r>
          </a:p>
          <a:p>
            <a:pPr marL="0" indent="0">
              <a:buNone/>
            </a:pPr>
            <a:r>
              <a:rPr lang="en-GB" sz="3600" dirty="0"/>
              <a:t>		R = Relevant</a:t>
            </a:r>
          </a:p>
          <a:p>
            <a:pPr marL="0" indent="0">
              <a:buNone/>
            </a:pPr>
            <a:r>
              <a:rPr lang="en-GB" sz="3600" dirty="0"/>
              <a:t>		T = Time bound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9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Means of Verification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Should be submitted in reporting as verification of progress</a:t>
            </a:r>
          </a:p>
          <a:p>
            <a:r>
              <a:rPr lang="en-GB" sz="3200" dirty="0"/>
              <a:t>Reduces onerous narrative </a:t>
            </a:r>
            <a:r>
              <a:rPr lang="en-GB" sz="3200" dirty="0" smtClean="0"/>
              <a:t>reporting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FontTx/>
              <a:buNone/>
            </a:pPr>
            <a:r>
              <a:rPr lang="en-GB" sz="3200" b="1" dirty="0"/>
              <a:t>IN-REPORT </a:t>
            </a:r>
          </a:p>
          <a:p>
            <a:r>
              <a:rPr lang="en-GB" sz="3200" dirty="0"/>
              <a:t>Use of secondary data</a:t>
            </a:r>
          </a:p>
          <a:p>
            <a:r>
              <a:rPr lang="en-GB" sz="3200" dirty="0"/>
              <a:t>Illustrative quotes – table</a:t>
            </a:r>
          </a:p>
          <a:p>
            <a:r>
              <a:rPr lang="en-GB" sz="3200" dirty="0" smtClean="0"/>
              <a:t>Figures</a:t>
            </a:r>
          </a:p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b="1" dirty="0"/>
              <a:t>ADDITIONAL DOCS</a:t>
            </a:r>
          </a:p>
          <a:p>
            <a:r>
              <a:rPr lang="en-GB" dirty="0"/>
              <a:t>Meeting minutes of Steering Committee approving plans</a:t>
            </a:r>
          </a:p>
          <a:p>
            <a:r>
              <a:rPr lang="en-GB" dirty="0"/>
              <a:t>Letter formally accepting management plans from Ministry of Environment</a:t>
            </a:r>
          </a:p>
          <a:p>
            <a:r>
              <a:rPr lang="en-GB" dirty="0"/>
              <a:t>Photos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2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3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Reporting Evidence – Don’ts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Write general statements without evidence, for example:</a:t>
            </a:r>
          </a:p>
          <a:p>
            <a:pPr marL="0" indent="0">
              <a:buNone/>
            </a:pPr>
            <a:r>
              <a:rPr lang="en-GB" i="1" dirty="0"/>
              <a:t>“we are making good progress”</a:t>
            </a:r>
          </a:p>
          <a:p>
            <a:pPr marL="0" indent="0">
              <a:buNone/>
            </a:pPr>
            <a:r>
              <a:rPr lang="en-GB" i="1" dirty="0"/>
              <a:t>“we believe this is true”</a:t>
            </a:r>
          </a:p>
          <a:p>
            <a:pPr marL="0" indent="0">
              <a:buNone/>
            </a:pPr>
            <a:r>
              <a:rPr lang="en-GB" i="1" dirty="0"/>
              <a:t>“we think that this progress is adequate”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b="1" dirty="0"/>
              <a:t>Only list activity outputs </a:t>
            </a:r>
          </a:p>
          <a:p>
            <a:pPr marL="0" indent="0">
              <a:buNone/>
            </a:pPr>
            <a:r>
              <a:rPr lang="en-GB" dirty="0"/>
              <a:t>(no. of workshops, plans, maps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No evidence = unsubstantiated claims</a:t>
            </a:r>
          </a:p>
          <a:p>
            <a:endParaRPr lang="en-GB" dirty="0"/>
          </a:p>
          <a:p>
            <a:r>
              <a:rPr lang="en-GB" b="1" dirty="0"/>
              <a:t>Forget about higher level outcomes and impacts </a:t>
            </a:r>
            <a:r>
              <a:rPr lang="en-GB" dirty="0"/>
              <a:t>– what has changed and how in terms of biodiversity and poverty?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8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Reporting Evidence – Do’s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evidence </a:t>
            </a:r>
            <a:r>
              <a:rPr lang="en-GB" sz="3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(graphs, tables, photos, quotes)</a:t>
            </a:r>
            <a:endParaRPr lang="en-GB" sz="14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3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 where claims come from</a:t>
            </a:r>
            <a:r>
              <a:rPr lang="en-GB" sz="3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 example: </a:t>
            </a:r>
          </a:p>
          <a:p>
            <a:pPr marL="0" indent="0">
              <a:buNone/>
            </a:pPr>
            <a:r>
              <a:rPr lang="en-GB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“We are making good progress towards our goal, as demonstrated by data provided in table x”</a:t>
            </a:r>
          </a:p>
          <a:p>
            <a:pPr marL="0" indent="0">
              <a:buNone/>
            </a:pPr>
            <a:r>
              <a:rPr lang="en-GB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“From interviews with local residents about ….., we believe this to be true [insert quote as evidence]”</a:t>
            </a:r>
            <a:endParaRPr lang="en-GB" sz="1200" i="1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3600" b="1" dirty="0"/>
              <a:t>Move beyond reporting on outputs </a:t>
            </a:r>
            <a:r>
              <a:rPr lang="en-GB" sz="3600" dirty="0"/>
              <a:t>- include evidence on what has changed</a:t>
            </a:r>
          </a:p>
          <a:p>
            <a:pPr marL="0" indent="0">
              <a:buNone/>
            </a:pPr>
            <a:r>
              <a:rPr lang="en-GB" i="1" dirty="0"/>
              <a:t>“The workshop provided X community members with knowledge about sustainable pest management. Evidence from a follow-up survey indicated that chemical pesticide use has declined by 50%, which is expected to have positive impacts in local biodiversity (FAO, 2013). Crop yields for previously affected crops have increased by between 10-30%; thus demonstrating a contribution to poverty alleviation.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270844"/>
            <a:ext cx="728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</a:rPr>
              <a:t>LTS International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Administration and management support to the Darwin Initiative since 2003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350488" y="1988841"/>
            <a:ext cx="4521550" cy="9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+mj-lt"/>
              </a:rPr>
              <a:t>Eilidh Young</a:t>
            </a:r>
          </a:p>
          <a:p>
            <a:r>
              <a:rPr lang="en-GB" sz="2400" dirty="0" smtClean="0">
                <a:latin typeface="+mj-lt"/>
                <a:hlinkClick r:id="rId3"/>
              </a:rPr>
              <a:t>Darwin-Projects@ltsi.co.uk</a:t>
            </a: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2440888" y="2996953"/>
            <a:ext cx="2656128" cy="31292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+mj-lt"/>
              </a:rPr>
              <a:t>Day to day contact with all Darwin projects</a:t>
            </a:r>
          </a:p>
          <a:p>
            <a:r>
              <a:rPr lang="en-GB" sz="2000" dirty="0" smtClean="0">
                <a:latin typeface="+mj-lt"/>
              </a:rPr>
              <a:t>Supports all projects and acts as clearing-house for most queries.</a:t>
            </a:r>
          </a:p>
          <a:p>
            <a:endParaRPr lang="en-GB" sz="2000" dirty="0">
              <a:latin typeface="+mj-lt"/>
            </a:endParaRPr>
          </a:p>
        </p:txBody>
      </p:sp>
      <p:sp>
        <p:nvSpPr>
          <p:cNvPr id="16" name="Text Placeholder 12"/>
          <p:cNvSpPr txBox="1">
            <a:spLocks/>
          </p:cNvSpPr>
          <p:nvPr/>
        </p:nvSpPr>
        <p:spPr>
          <a:xfrm>
            <a:off x="5032380" y="1988848"/>
            <a:ext cx="4378325" cy="9361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+mj-lt"/>
              </a:rPr>
              <a:t>Lesley King</a:t>
            </a:r>
          </a:p>
          <a:p>
            <a:r>
              <a:rPr lang="en-GB" sz="2400" dirty="0" smtClean="0">
                <a:latin typeface="+mj-lt"/>
                <a:hlinkClick r:id="rId4"/>
              </a:rPr>
              <a:t>Lesley-King@ltsi.co.uk</a:t>
            </a: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6906212" y="3068961"/>
            <a:ext cx="2130283" cy="31292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+mj-lt"/>
              </a:rPr>
              <a:t>Technical </a:t>
            </a:r>
            <a:r>
              <a:rPr lang="en-GB" sz="2000" dirty="0">
                <a:latin typeface="+mj-lt"/>
              </a:rPr>
              <a:t>s</a:t>
            </a:r>
            <a:r>
              <a:rPr lang="en-GB" sz="2000" dirty="0" smtClean="0">
                <a:latin typeface="+mj-lt"/>
              </a:rPr>
              <a:t>upport to </a:t>
            </a:r>
            <a:r>
              <a:rPr lang="en-GB" sz="2000" dirty="0" smtClean="0">
                <a:latin typeface="+mj-lt"/>
              </a:rPr>
              <a:t>the Darwin Initiative</a:t>
            </a:r>
          </a:p>
          <a:p>
            <a:endParaRPr lang="en-GB" sz="2400" dirty="0">
              <a:latin typeface="+mj-lt"/>
            </a:endParaRPr>
          </a:p>
        </p:txBody>
      </p:sp>
      <p:pic>
        <p:nvPicPr>
          <p:cNvPr id="18" name="Picture 4" descr="P:\Photographs\LTS Staff\Lesley 201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8" y="3118478"/>
            <a:ext cx="1737185" cy="24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ltsi.co.uk/wp-content/uploads/staff-photos/eilidh%20youn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118478"/>
            <a:ext cx="2260237" cy="25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Reporting on indicators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33542"/>
              </p:ext>
            </p:extLst>
          </p:nvPr>
        </p:nvGraphicFramePr>
        <p:xfrm>
          <a:off x="323528" y="1844824"/>
          <a:ext cx="8214339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201"/>
                <a:gridCol w="1031028"/>
                <a:gridCol w="884109"/>
                <a:gridCol w="694657"/>
                <a:gridCol w="757807"/>
                <a:gridCol w="757807"/>
                <a:gridCol w="694657"/>
                <a:gridCol w="1394073"/>
              </a:tblGrid>
              <a:tr h="4763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Indicator</a:t>
                      </a:r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Frequency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Baseline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End</a:t>
                      </a:r>
                      <a:r>
                        <a:rPr lang="en-GB" sz="1800" b="1" u="none" strike="noStrike" baseline="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Year </a:t>
                      </a:r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End of Year </a:t>
                      </a:r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End of Year </a:t>
                      </a:r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Target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Data Source </a:t>
                      </a:r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/ </a:t>
                      </a:r>
                      <a:r>
                        <a:rPr lang="en-GB" sz="1800" b="1" u="none" strike="noStrike" dirty="0" err="1">
                          <a:effectLst/>
                          <a:latin typeface="+mj-lt"/>
                        </a:rPr>
                        <a:t>MoV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No. </a:t>
                      </a:r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of </a:t>
                      </a:r>
                      <a:r>
                        <a:rPr lang="en-GB" sz="1800" b="1" u="none" strike="noStrike" dirty="0" err="1" smtClean="0">
                          <a:effectLst/>
                          <a:latin typeface="+mj-lt"/>
                        </a:rPr>
                        <a:t>citings</a:t>
                      </a:r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of lesser spotted Dingo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Per visit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no data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Field visits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No.</a:t>
                      </a:r>
                      <a:r>
                        <a:rPr lang="en-GB" sz="18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j-lt"/>
                        </a:rPr>
                        <a:t>of </a:t>
                      </a:r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micro-credit transactions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+mj-lt"/>
                        </a:rPr>
                        <a:t>Per annum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+mj-lt"/>
                        </a:rPr>
                        <a:t>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no data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Field </a:t>
                      </a:r>
                      <a:r>
                        <a:rPr lang="en-GB" sz="1800" u="none" strike="noStrike" dirty="0" smtClean="0">
                          <a:effectLst/>
                          <a:latin typeface="+mj-lt"/>
                        </a:rPr>
                        <a:t>reports/surveys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j-lt"/>
                        </a:rPr>
                        <a:t>Number of hunting incidents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+mj-lt"/>
                        </a:rPr>
                        <a:t>Per annum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200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no data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+mj-lt"/>
                        </a:rPr>
                        <a:t>Official </a:t>
                      </a:r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park reports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72481" y="4797155"/>
            <a:ext cx="8403976" cy="187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i="1" smtClean="0">
                <a:latin typeface="+mj-lt"/>
              </a:rPr>
              <a:t>“you can’t buy dingo these days, it is very rare to find it in the market”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b="1" smtClean="0">
                <a:latin typeface="+mj-lt"/>
              </a:rPr>
              <a:t>(Market Trader, Bulgaria, Focus Group, 2015)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18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Elevator pitch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0" y="5373216"/>
            <a:ext cx="4572000" cy="1484784"/>
          </a:xfrm>
          <a:prstGeom prst="rect">
            <a:avLst/>
          </a:prstGeom>
          <a:solidFill>
            <a:srgbClr val="71112A"/>
          </a:solidFill>
          <a:ln>
            <a:solidFill>
              <a:srgbClr val="711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 descr="N:\Projects\World\DEFRA\Darwin\Darwin Administration\Templates and Stationery\Logos\Defra_CMYK_SML_A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78" y="5373216"/>
            <a:ext cx="1947420" cy="1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N:\Projects\World\DEFRA\Darwin\Darwin Administration\Templates and Stationery\Logos\DFID UK aid logo set and standards for designers\Standard Logo with Strapline\UK AID - Standard - 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71" y="5373216"/>
            <a:ext cx="1194965" cy="12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3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Could you improve how you explain your project?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Simplify the language?</a:t>
            </a:r>
          </a:p>
          <a:p>
            <a:r>
              <a:rPr lang="en-GB" sz="3600" dirty="0"/>
              <a:t>Explain jargon? Remove the jargon?</a:t>
            </a:r>
          </a:p>
          <a:p>
            <a:r>
              <a:rPr lang="en-GB" sz="3600" dirty="0"/>
              <a:t>Highlight what is unique?</a:t>
            </a:r>
          </a:p>
          <a:p>
            <a:r>
              <a:rPr lang="en-GB" sz="3600" dirty="0"/>
              <a:t>Use active tense rather than passive?</a:t>
            </a:r>
          </a:p>
          <a:p>
            <a:r>
              <a:rPr lang="en-GB" sz="3600" dirty="0"/>
              <a:t>Talk more about why it is important rather than what you will be doing?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8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Your Challenge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the break – spend 1-2 minutes jotting down important points on a post-it.</a:t>
            </a:r>
          </a:p>
          <a:p>
            <a:r>
              <a:rPr lang="en-GB" dirty="0"/>
              <a:t>During the break - in pairs or groups of 3:</a:t>
            </a:r>
          </a:p>
          <a:p>
            <a:pPr lvl="1"/>
            <a:r>
              <a:rPr lang="en-GB" dirty="0"/>
              <a:t>Step 1: 10 floors (2 minutes)</a:t>
            </a:r>
          </a:p>
          <a:p>
            <a:pPr lvl="1"/>
            <a:r>
              <a:rPr lang="en-GB" dirty="0"/>
              <a:t>Steph 2: 5 floors (1 minute)</a:t>
            </a:r>
          </a:p>
          <a:p>
            <a:pPr lvl="1"/>
            <a:r>
              <a:rPr lang="en-GB" dirty="0"/>
              <a:t>Step 3: 1 floor – 10 seconds!</a:t>
            </a:r>
          </a:p>
          <a:p>
            <a:r>
              <a:rPr lang="en-GB" dirty="0"/>
              <a:t>After the break – report back to the group on your partners project</a:t>
            </a:r>
          </a:p>
        </p:txBody>
      </p:sp>
    </p:spTree>
    <p:extLst>
      <p:ext uri="{BB962C8B-B14F-4D97-AF65-F5344CB8AC3E}">
        <p14:creationId xmlns:p14="http://schemas.microsoft.com/office/powerpoint/2010/main" val="25618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2624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Reporting &amp; Accountability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805178"/>
            <a:ext cx="5641263" cy="454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Arial" charset="0"/>
              </a:rPr>
              <a:t>Projects have a number of requirements in terms of reporting to the DI to ensure the high standard of DI projects is maintained. </a:t>
            </a:r>
          </a:p>
          <a:p>
            <a:r>
              <a:rPr lang="en-GB" sz="2800" dirty="0" smtClean="0">
                <a:latin typeface="Arial" charset="0"/>
              </a:rPr>
              <a:t>These can broadly be divided into:</a:t>
            </a:r>
          </a:p>
          <a:p>
            <a:pPr lvl="1"/>
            <a:r>
              <a:rPr lang="en-GB" sz="2400" dirty="0" smtClean="0">
                <a:latin typeface="Arial" charset="0"/>
              </a:rPr>
              <a:t>Project technical reporting</a:t>
            </a:r>
          </a:p>
          <a:p>
            <a:pPr lvl="1"/>
            <a:r>
              <a:rPr lang="en-GB" sz="2400" dirty="0" smtClean="0">
                <a:latin typeface="Arial" charset="0"/>
              </a:rPr>
              <a:t>Project financial reporting</a:t>
            </a:r>
            <a:endParaRPr lang="en-US" sz="2400" dirty="0" smtClean="0">
              <a:latin typeface="Arial" charset="0"/>
            </a:endParaRPr>
          </a:p>
          <a:p>
            <a:endParaRPr lang="en-GB" sz="28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87" y="1812810"/>
            <a:ext cx="29163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87172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3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Expectations of a Darwin project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5842992" cy="4349080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  <a:buFontTx/>
              <a:buNone/>
            </a:pPr>
            <a:r>
              <a:rPr lang="en-GB" dirty="0">
                <a:latin typeface="Arial" charset="0"/>
              </a:rPr>
              <a:t>As per the DI criteria </a:t>
            </a:r>
          </a:p>
          <a:p>
            <a:pPr>
              <a:spcAft>
                <a:spcPts val="300"/>
              </a:spcAft>
            </a:pPr>
            <a:r>
              <a:rPr lang="en-US" dirty="0">
                <a:latin typeface="Arial" charset="0"/>
              </a:rPr>
              <a:t>high </a:t>
            </a:r>
            <a:r>
              <a:rPr lang="en-US" b="1" dirty="0">
                <a:latin typeface="Arial" charset="0"/>
              </a:rPr>
              <a:t>quality </a:t>
            </a:r>
            <a:r>
              <a:rPr lang="en-US" dirty="0">
                <a:latin typeface="Arial" charset="0"/>
              </a:rPr>
              <a:t>and</a:t>
            </a:r>
            <a:r>
              <a:rPr lang="en-US" b="1" dirty="0">
                <a:latin typeface="Arial" charset="0"/>
              </a:rPr>
              <a:t> scientific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Arial" charset="0"/>
              </a:rPr>
              <a:t>collaborative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spcAft>
                <a:spcPts val="300"/>
              </a:spcAft>
            </a:pPr>
            <a:r>
              <a:rPr lang="en-US" b="1" dirty="0">
                <a:latin typeface="Arial" charset="0"/>
              </a:rPr>
              <a:t>assist </a:t>
            </a:r>
            <a:r>
              <a:rPr lang="en-US" dirty="0">
                <a:latin typeface="Arial" charset="0"/>
              </a:rPr>
              <a:t>to meet their objectives under CBD, </a:t>
            </a:r>
            <a:r>
              <a:rPr lang="en-US" dirty="0" smtClean="0">
                <a:latin typeface="Arial" charset="0"/>
              </a:rPr>
              <a:t>Nagoya, ITPGRFA </a:t>
            </a:r>
            <a:r>
              <a:rPr lang="en-US" dirty="0">
                <a:latin typeface="Arial" charset="0"/>
              </a:rPr>
              <a:t>&amp; CITES.</a:t>
            </a:r>
          </a:p>
          <a:p>
            <a:pPr>
              <a:spcAft>
                <a:spcPts val="300"/>
              </a:spcAft>
            </a:pPr>
            <a:r>
              <a:rPr lang="en-US" dirty="0">
                <a:latin typeface="Arial" charset="0"/>
              </a:rPr>
              <a:t>should address poverty alleviation* </a:t>
            </a:r>
          </a:p>
          <a:p>
            <a:endParaRPr lang="en-GB" dirty="0" smtClean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474103" cy="37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Project Reporting (Technical)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latin typeface="Arial" charset="0"/>
              </a:rPr>
              <a:t>Projects required to report twice per year for the duration of their grant: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latin typeface="Arial" charset="0"/>
              </a:rPr>
              <a:t>Half Year reports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latin typeface="Arial" charset="0"/>
              </a:rPr>
              <a:t>Annual Reports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latin typeface="Arial" charset="0"/>
              </a:rPr>
              <a:t>Final 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" charset="0"/>
              </a:rPr>
              <a:t>Project reports are posted on the website (minus contact details &amp; financial details)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" charset="0"/>
              </a:rPr>
              <a:t>Reminder sent 1 month before deadline</a:t>
            </a:r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38066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15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Half Year Reports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Provide a brief update on project progress</a:t>
            </a:r>
          </a:p>
          <a:p>
            <a:r>
              <a:rPr lang="en-GB" dirty="0" smtClean="0">
                <a:latin typeface="Arial" charset="0"/>
              </a:rPr>
              <a:t>Opportunity to discuss queries/issues (available year round however from LTS)</a:t>
            </a:r>
          </a:p>
          <a:p>
            <a:r>
              <a:rPr lang="en-GB" dirty="0" smtClean="0">
                <a:latin typeface="Arial" charset="0"/>
              </a:rPr>
              <a:t>Submitted by </a:t>
            </a:r>
            <a:r>
              <a:rPr lang="en-GB" b="1" dirty="0" smtClean="0">
                <a:latin typeface="Arial" charset="0"/>
              </a:rPr>
              <a:t>31</a:t>
            </a:r>
            <a:r>
              <a:rPr lang="en-GB" b="1" baseline="30000" dirty="0" smtClean="0">
                <a:latin typeface="Arial" charset="0"/>
              </a:rPr>
              <a:t>st</a:t>
            </a:r>
            <a:r>
              <a:rPr lang="en-GB" b="1" dirty="0" smtClean="0">
                <a:latin typeface="Arial" charset="0"/>
              </a:rPr>
              <a:t> October</a:t>
            </a:r>
            <a:r>
              <a:rPr lang="en-GB" dirty="0" smtClean="0">
                <a:latin typeface="Arial" charset="0"/>
              </a:rPr>
              <a:t> annually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400469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Annual Reports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618856" cy="45259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>
                <a:latin typeface="Arial" charset="0"/>
              </a:rPr>
              <a:t>to detail progress against planned activities, outputs &amp; purpose;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>
                <a:latin typeface="Arial" charset="0"/>
              </a:rPr>
              <a:t>Good use of indicators &amp; evidence (means of verification) reduces reporting burden;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>
                <a:latin typeface="Arial" charset="0"/>
              </a:rPr>
              <a:t>Due </a:t>
            </a:r>
            <a:r>
              <a:rPr lang="en-GB" b="1" dirty="0">
                <a:latin typeface="Arial" charset="0"/>
              </a:rPr>
              <a:t>30</a:t>
            </a:r>
            <a:r>
              <a:rPr lang="en-GB" b="1" baseline="30000" dirty="0">
                <a:latin typeface="Arial" charset="0"/>
              </a:rPr>
              <a:t>th</a:t>
            </a:r>
            <a:r>
              <a:rPr lang="en-GB" b="1" dirty="0">
                <a:latin typeface="Arial" charset="0"/>
              </a:rPr>
              <a:t> April</a:t>
            </a:r>
            <a:r>
              <a:rPr lang="en-GB" dirty="0">
                <a:latin typeface="Arial" charset="0"/>
              </a:rPr>
              <a:t> annually;</a:t>
            </a:r>
          </a:p>
          <a:p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32" y="1618422"/>
            <a:ext cx="3407568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Final Reports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" charset="0"/>
              </a:rPr>
              <a:t>P</a:t>
            </a:r>
            <a:r>
              <a:rPr lang="en-GB" dirty="0" smtClean="0">
                <a:latin typeface="Arial" charset="0"/>
              </a:rPr>
              <a:t>rovide </a:t>
            </a:r>
            <a:r>
              <a:rPr lang="en-GB" dirty="0" smtClean="0">
                <a:latin typeface="Arial" charset="0"/>
              </a:rPr>
              <a:t>information on the </a:t>
            </a:r>
            <a:r>
              <a:rPr lang="en-GB" i="1" dirty="0" smtClean="0">
                <a:latin typeface="Arial" charset="0"/>
              </a:rPr>
              <a:t>overall</a:t>
            </a:r>
            <a:r>
              <a:rPr lang="en-GB" dirty="0" smtClean="0">
                <a:latin typeface="Arial" charset="0"/>
              </a:rPr>
              <a:t> success of the project against its proposed purpose, outputs and activities</a:t>
            </a:r>
          </a:p>
          <a:p>
            <a:r>
              <a:rPr lang="en-GB" dirty="0" smtClean="0">
                <a:latin typeface="Arial" charset="0"/>
              </a:rPr>
              <a:t>Good use of indicators and evidence (means of verification) reduces reporting burden;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94" y="2410401"/>
            <a:ext cx="4179077" cy="2458759"/>
          </a:xfrm>
        </p:spPr>
      </p:pic>
    </p:spTree>
    <p:extLst>
      <p:ext uri="{BB962C8B-B14F-4D97-AF65-F5344CB8AC3E}">
        <p14:creationId xmlns:p14="http://schemas.microsoft.com/office/powerpoint/2010/main" val="31727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5563"/>
            <a:ext cx="9172879" cy="1591896"/>
            <a:chOff x="0" y="-83378"/>
            <a:chExt cx="9172879" cy="159189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71112A"/>
            </a:solidFill>
            <a:ln>
              <a:solidFill>
                <a:srgbClr val="711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2" descr="N:\Projects\World\DEFRA\Darwin\Darwin Administration\Templates and Stationery\Logos\Darwin 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-83378"/>
              <a:ext cx="1432526" cy="15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Financial Reporting Requirements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4005"/>
            <a:ext cx="4038600" cy="399330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>
                <a:latin typeface="Arial" charset="0"/>
              </a:rPr>
              <a:t>Quarterly advance claims;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>
                <a:latin typeface="Arial" charset="0"/>
              </a:rPr>
              <a:t>An audit at closure of project;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>
                <a:latin typeface="Arial" charset="0"/>
              </a:rPr>
              <a:t>Defra retain the right to spot check;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8378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1094</Words>
  <Application>Microsoft Office PowerPoint</Application>
  <PresentationFormat>On-screen Show (4:3)</PresentationFormat>
  <Paragraphs>189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Expectations of a Darwin project</vt:lpstr>
      <vt:lpstr>Project Reporting (Technical)</vt:lpstr>
      <vt:lpstr>Half Year Reports</vt:lpstr>
      <vt:lpstr>Annual Reports</vt:lpstr>
      <vt:lpstr>Final Reports</vt:lpstr>
      <vt:lpstr>Financial Reporting Requirements</vt:lpstr>
      <vt:lpstr>Quarterly Advance Claims</vt:lpstr>
      <vt:lpstr>Claim Process</vt:lpstr>
      <vt:lpstr>Conditions for Payment</vt:lpstr>
      <vt:lpstr>Change Requests</vt:lpstr>
      <vt:lpstr>Reducing the reporting burden</vt:lpstr>
      <vt:lpstr>Annual reports</vt:lpstr>
      <vt:lpstr>Indicators</vt:lpstr>
      <vt:lpstr>Means of Verification</vt:lpstr>
      <vt:lpstr>Reporting Evidence – Don’ts</vt:lpstr>
      <vt:lpstr>Reporting Evidence – Do’s</vt:lpstr>
      <vt:lpstr>Reporting on indicators</vt:lpstr>
      <vt:lpstr>The Elevator pitch</vt:lpstr>
      <vt:lpstr>Could you improve how you explain your project?</vt:lpstr>
      <vt:lpstr>Your Challenge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Lesley-King</dc:creator>
  <cp:lastModifiedBy>Simon Mercer</cp:lastModifiedBy>
  <cp:revision>10</cp:revision>
  <dcterms:created xsi:type="dcterms:W3CDTF">2015-03-13T15:31:08Z</dcterms:created>
  <dcterms:modified xsi:type="dcterms:W3CDTF">2015-03-20T12:10:14Z</dcterms:modified>
</cp:coreProperties>
</file>