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258" r:id="rId4"/>
    <p:sldId id="264" r:id="rId5"/>
    <p:sldId id="280" r:id="rId6"/>
    <p:sldId id="270" r:id="rId7"/>
    <p:sldId id="276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D535-8A6F-4B37-AA0C-E0D671517E51}" type="datetimeFigureOut">
              <a:rPr lang="en-GB" smtClean="0"/>
              <a:t>08/05/2014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B999C-C5BB-4ACE-8C3D-9C0C884AFB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34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52834-795B-4957-8B64-653F56276EA5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68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6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974" y="620713"/>
            <a:ext cx="2042746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1339" y="620713"/>
            <a:ext cx="5991958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84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6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473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248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38" y="1981205"/>
            <a:ext cx="401662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637" y="1981205"/>
            <a:ext cx="4018085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87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929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09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383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48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176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972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974" y="620713"/>
            <a:ext cx="2042746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1339" y="620713"/>
            <a:ext cx="5991958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95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08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38" y="1981211"/>
            <a:ext cx="401662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640" y="1981211"/>
            <a:ext cx="4018085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17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75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1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02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6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67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89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99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1344" y="620713"/>
            <a:ext cx="817538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1344" y="1981211"/>
            <a:ext cx="8175381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3087" name="Rectangle 15"/>
          <p:cNvSpPr>
            <a:spLocks noChangeArrowheads="1"/>
          </p:cNvSpPr>
          <p:nvPr userDrawn="1"/>
        </p:nvSpPr>
        <p:spPr bwMode="auto">
          <a:xfrm>
            <a:off x="-14654" y="-26988"/>
            <a:ext cx="91440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096" name="Object 24"/>
          <p:cNvGraphicFramePr>
            <a:graphicFrameLocks noChangeAspect="1"/>
          </p:cNvGraphicFramePr>
          <p:nvPr userDrawn="1"/>
        </p:nvGraphicFramePr>
        <p:xfrm>
          <a:off x="7999535" y="115888"/>
          <a:ext cx="1025769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Image" r:id="rId14" imgW="8689024" imgH="10463415" progId="Photoshop.Image.4">
                  <p:embed/>
                </p:oleObj>
              </mc:Choice>
              <mc:Fallback>
                <p:oleObj name="Image" r:id="rId14" imgW="8689024" imgH="10463415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535" y="115888"/>
                        <a:ext cx="1025769" cy="133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986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0099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1341" y="620713"/>
            <a:ext cx="817538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1341" y="1981205"/>
            <a:ext cx="8175381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3087" name="Rectangle 15"/>
          <p:cNvSpPr>
            <a:spLocks noChangeArrowheads="1"/>
          </p:cNvSpPr>
          <p:nvPr userDrawn="1"/>
        </p:nvSpPr>
        <p:spPr bwMode="auto">
          <a:xfrm>
            <a:off x="-14654" y="-26988"/>
            <a:ext cx="91440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096" name="Object 24"/>
          <p:cNvGraphicFramePr>
            <a:graphicFrameLocks noChangeAspect="1"/>
          </p:cNvGraphicFramePr>
          <p:nvPr userDrawn="1"/>
        </p:nvGraphicFramePr>
        <p:xfrm>
          <a:off x="7999535" y="115888"/>
          <a:ext cx="1025769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Image" r:id="rId14" imgW="8689024" imgH="10463415" progId="Photoshop.Image.4">
                  <p:embed/>
                </p:oleObj>
              </mc:Choice>
              <mc:Fallback>
                <p:oleObj name="Image" r:id="rId14" imgW="8689024" imgH="10463415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535" y="115888"/>
                        <a:ext cx="1025769" cy="133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573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r>
              <a:rPr lang="en-GB" dirty="0"/>
              <a:t>The Darwin Initiative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33825"/>
            <a:ext cx="6400800" cy="863600"/>
          </a:xfrm>
        </p:spPr>
        <p:txBody>
          <a:bodyPr/>
          <a:lstStyle/>
          <a:p>
            <a:r>
              <a:rPr lang="en-GB" dirty="0" smtClean="0">
                <a:latin typeface="+mj-lt"/>
              </a:rPr>
              <a:t>Setting (&amp; Testing) Objectives</a:t>
            </a:r>
            <a:endParaRPr lang="en-GB" dirty="0">
              <a:latin typeface="+mj-lt"/>
            </a:endParaRPr>
          </a:p>
        </p:txBody>
      </p:sp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0" y="5181600"/>
            <a:ext cx="9144000" cy="1676400"/>
            <a:chOff x="0" y="3264"/>
            <a:chExt cx="6240" cy="1056"/>
          </a:xfrm>
        </p:grpSpPr>
        <p:pic>
          <p:nvPicPr>
            <p:cNvPr id="2068" name="Picture 20" descr="12-013 butterfly genus Diaethria resiz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76"/>
              <a:ext cx="1392" cy="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12-034 SEA training in biophys field tech - Lang Sen res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276"/>
              <a:ext cx="1392" cy="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9" name="Picture 21" descr="11-018 axolot2 resiz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276"/>
              <a:ext cx="1392" cy="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1" name="Picture 23" descr="11-025 Katunsky ridge central Altai res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280"/>
              <a:ext cx="1632" cy="1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12-009 Gambia monkey resize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3264"/>
              <a:ext cx="706" cy="1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56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41" y="620712"/>
            <a:ext cx="8175381" cy="1800176"/>
          </a:xfrm>
        </p:spPr>
        <p:txBody>
          <a:bodyPr/>
          <a:lstStyle/>
          <a:p>
            <a:pPr lvl="0"/>
            <a:r>
              <a:rPr lang="en-GB" dirty="0"/>
              <a:t>Problem analysis &amp; setting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your </a:t>
            </a:r>
            <a:r>
              <a:rPr lang="en-GB" dirty="0"/>
              <a:t>objectives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more information </a:t>
            </a:r>
            <a:r>
              <a:rPr lang="en-US" dirty="0" smtClean="0"/>
              <a:t>&amp; understanding one </a:t>
            </a:r>
            <a:r>
              <a:rPr lang="en-US" dirty="0"/>
              <a:t>has about the problem situation, the more specifically one can formulate </a:t>
            </a:r>
            <a:r>
              <a:rPr lang="en-US" dirty="0" smtClean="0"/>
              <a:t>objectives.</a:t>
            </a:r>
          </a:p>
          <a:p>
            <a:pPr lvl="0"/>
            <a:r>
              <a:rPr lang="en-US" dirty="0" smtClean="0"/>
              <a:t>Various Problem Analysis methods: Symptoms vs Causes, Identification of Drivers, Problem Trees, Problem Rivers, etc.</a:t>
            </a:r>
          </a:p>
          <a:p>
            <a:r>
              <a:rPr lang="en-US" dirty="0" smtClean="0"/>
              <a:t>Problem(s) </a:t>
            </a:r>
            <a:r>
              <a:rPr lang="en-US" dirty="0"/>
              <a:t>can be transformed into </a:t>
            </a:r>
            <a:r>
              <a:rPr lang="en-US" dirty="0" smtClean="0"/>
              <a:t>objective(s) </a:t>
            </a:r>
            <a:r>
              <a:rPr lang="en-US" dirty="0"/>
              <a:t>by mirror-imaging and restating the negatives as positives</a:t>
            </a:r>
          </a:p>
          <a:p>
            <a:pPr lvl="0"/>
            <a:endParaRPr lang="en-GB" dirty="0"/>
          </a:p>
          <a:p>
            <a:pPr>
              <a:defRPr/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93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41" y="1772817"/>
            <a:ext cx="8175381" cy="4751814"/>
          </a:xfrm>
        </p:spPr>
        <p:txBody>
          <a:bodyPr/>
          <a:lstStyle/>
          <a:p>
            <a:r>
              <a:rPr lang="en-US" dirty="0"/>
              <a:t>The purpose of setting objectives for a project is to define what you are aiming at (the desired future situation), in order that you can then work out a plan of action to </a:t>
            </a:r>
            <a:r>
              <a:rPr lang="en-US" dirty="0" smtClean="0"/>
              <a:t>achieve and measure the performance of it</a:t>
            </a:r>
          </a:p>
          <a:p>
            <a:r>
              <a:rPr lang="en-US" dirty="0"/>
              <a:t>During implementation, progress is monitored to determine whether the project is still on track towards achieving its objectives. </a:t>
            </a:r>
            <a:r>
              <a:rPr lang="en-US" dirty="0" smtClean="0"/>
              <a:t> </a:t>
            </a:r>
          </a:p>
          <a:p>
            <a:r>
              <a:rPr lang="en-GB" dirty="0" smtClean="0"/>
              <a:t>2 main types: Overall &amp; Specific</a:t>
            </a:r>
          </a:p>
          <a:p>
            <a:r>
              <a:rPr lang="en-GB" dirty="0" smtClean="0"/>
              <a:t>Verbs!</a:t>
            </a:r>
          </a:p>
          <a:p>
            <a:r>
              <a:rPr lang="en-GB" dirty="0" smtClean="0"/>
              <a:t>Hierarchy &amp; Logic</a:t>
            </a:r>
          </a:p>
        </p:txBody>
      </p:sp>
    </p:spTree>
    <p:extLst>
      <p:ext uri="{BB962C8B-B14F-4D97-AF65-F5344CB8AC3E}">
        <p14:creationId xmlns:p14="http://schemas.microsoft.com/office/powerpoint/2010/main" val="68958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41" y="1"/>
            <a:ext cx="8175381" cy="1556792"/>
          </a:xfrm>
        </p:spPr>
        <p:txBody>
          <a:bodyPr/>
          <a:lstStyle/>
          <a:p>
            <a:r>
              <a:rPr lang="en-US" dirty="0" smtClean="0"/>
              <a:t>‘Overall Objective’/Impact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41" y="1412777"/>
            <a:ext cx="8175381" cy="5111854"/>
          </a:xfrm>
        </p:spPr>
        <p:txBody>
          <a:bodyPr/>
          <a:lstStyle/>
          <a:p>
            <a:r>
              <a:rPr lang="en-US" dirty="0" smtClean="0"/>
              <a:t>Higher </a:t>
            </a:r>
            <a:r>
              <a:rPr lang="en-US" dirty="0"/>
              <a:t>level Objective of the wider sectoral or national programme, to which the project is designed to contribute (in the longer run) MDG </a:t>
            </a:r>
            <a:r>
              <a:rPr lang="en-US" dirty="0" smtClean="0"/>
              <a:t>and/or possibly Convention</a:t>
            </a:r>
            <a:endParaRPr lang="en-US" dirty="0"/>
          </a:p>
          <a:p>
            <a:r>
              <a:rPr lang="en-US" dirty="0" smtClean="0"/>
              <a:t>Your </a:t>
            </a:r>
            <a:r>
              <a:rPr lang="en-US" dirty="0"/>
              <a:t>project alone will not be able to solve the problem but it will strive to contribute to the overall goal and to have a long-term impact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Word/Verb-wise use the </a:t>
            </a:r>
            <a:r>
              <a:rPr lang="en-US" dirty="0"/>
              <a:t>infinitive for describing your </a:t>
            </a:r>
            <a:r>
              <a:rPr lang="en-US" dirty="0" smtClean="0"/>
              <a:t>overall objective</a:t>
            </a:r>
            <a:r>
              <a:rPr lang="en-US" dirty="0"/>
              <a:t>: e.g. “to mitigate the negative impact of migration on family members rights in countries of origin”.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6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1"/>
            <a:ext cx="8951267" cy="1340768"/>
          </a:xfrm>
        </p:spPr>
        <p:txBody>
          <a:bodyPr/>
          <a:lstStyle/>
          <a:p>
            <a:r>
              <a:rPr lang="en-US" dirty="0" smtClean="0"/>
              <a:t>Specific Objectives/Outcomes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41" y="1340767"/>
            <a:ext cx="8175381" cy="5183863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hould clearly describe </a:t>
            </a:r>
            <a:r>
              <a:rPr lang="en-US" dirty="0"/>
              <a:t>the </a:t>
            </a:r>
            <a:r>
              <a:rPr lang="en-US" dirty="0" smtClean="0"/>
              <a:t>new/changed situation(s) </a:t>
            </a:r>
            <a:r>
              <a:rPr lang="en-US" dirty="0"/>
              <a:t>you want to </a:t>
            </a:r>
            <a:r>
              <a:rPr lang="en-US" dirty="0" smtClean="0"/>
              <a:t>achieve</a:t>
            </a:r>
          </a:p>
          <a:p>
            <a:r>
              <a:rPr lang="en-US" dirty="0" smtClean="0"/>
              <a:t>State what </a:t>
            </a:r>
            <a:r>
              <a:rPr lang="en-US" dirty="0"/>
              <a:t>the project should achieve for its intended </a:t>
            </a:r>
            <a:r>
              <a:rPr lang="en-US" dirty="0" smtClean="0"/>
              <a:t>beneficiaries’</a:t>
            </a:r>
            <a:endParaRPr lang="en-US" dirty="0"/>
          </a:p>
          <a:p>
            <a:r>
              <a:rPr lang="en-US" dirty="0" smtClean="0"/>
              <a:t>They </a:t>
            </a:r>
            <a:r>
              <a:rPr lang="en-US" dirty="0"/>
              <a:t>should be realistically achievable by the end of the funding period</a:t>
            </a:r>
            <a:r>
              <a:rPr lang="en-US" dirty="0" smtClean="0"/>
              <a:t> </a:t>
            </a:r>
            <a:r>
              <a:rPr lang="en-US" dirty="0"/>
              <a:t>or shortly thereafter.</a:t>
            </a:r>
          </a:p>
          <a:p>
            <a:r>
              <a:rPr lang="en-US" dirty="0" smtClean="0"/>
              <a:t>Wording/verbs – again use </a:t>
            </a:r>
            <a:r>
              <a:rPr lang="en-US" dirty="0"/>
              <a:t>the infinitive for describing your specific objective(s): “to provide leisure activities and psychological services to the children of migrants in XY</a:t>
            </a:r>
            <a:r>
              <a:rPr lang="en-US" dirty="0" smtClean="0"/>
              <a:t>”</a:t>
            </a:r>
          </a:p>
          <a:p>
            <a:r>
              <a:rPr lang="en-GB" dirty="0"/>
              <a:t>Nice to </a:t>
            </a:r>
            <a:r>
              <a:rPr lang="en-GB" dirty="0" smtClean="0"/>
              <a:t>dos </a:t>
            </a:r>
            <a:r>
              <a:rPr lang="en-GB" dirty="0"/>
              <a:t>vs Need to </a:t>
            </a:r>
            <a:r>
              <a:rPr lang="en-GB" dirty="0" smtClean="0"/>
              <a:t>dos</a:t>
            </a:r>
            <a:endParaRPr lang="en-GB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3818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3-20 at 15.11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35" r="-38235"/>
          <a:stretch>
            <a:fillRect/>
          </a:stretch>
        </p:blipFill>
        <p:spPr>
          <a:xfrm>
            <a:off x="-698824" y="476672"/>
            <a:ext cx="10637534" cy="591157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4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Logframes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dirty="0" smtClean="0"/>
              <a:t>narrative re ‘Objectives’ (i.e. </a:t>
            </a:r>
            <a:r>
              <a:rPr lang="en-US" smtClean="0"/>
              <a:t>for DI ‘Impact’ and ‘Outcome’), </a:t>
            </a:r>
            <a:r>
              <a:rPr lang="en-US" dirty="0"/>
              <a:t>the </a:t>
            </a:r>
            <a:r>
              <a:rPr lang="en-US" dirty="0" smtClean="0"/>
              <a:t>Logframe </a:t>
            </a:r>
            <a:r>
              <a:rPr lang="en-US" dirty="0"/>
              <a:t>sets out the intervention logic of </a:t>
            </a:r>
            <a:r>
              <a:rPr lang="en-US" dirty="0" smtClean="0"/>
              <a:t>the project </a:t>
            </a:r>
            <a:r>
              <a:rPr lang="en-US" dirty="0"/>
              <a:t>and describes the important assumptions and risks which underlie this logic.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provides the basis for checking the feasibility of the project, ensuring that improbable assumptions or undue risks are carefully assessed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Think upwards </a:t>
            </a:r>
          </a:p>
          <a:p>
            <a:r>
              <a:rPr lang="en-US" dirty="0"/>
              <a:t>Plan downwards</a:t>
            </a:r>
          </a:p>
        </p:txBody>
      </p:sp>
    </p:spTree>
    <p:extLst>
      <p:ext uri="{BB962C8B-B14F-4D97-AF65-F5344CB8AC3E}">
        <p14:creationId xmlns:p14="http://schemas.microsoft.com/office/powerpoint/2010/main" val="36155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TF-Master with tree wallpaper">
  <a:themeElements>
    <a:clrScheme name="ECTF-Master with tree wallpap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CTF-Master with tree wallpaper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CTF-Master with tree wallpap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TF-Master with tree wallpap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TF-Master with tree wallpaper">
  <a:themeElements>
    <a:clrScheme name="ECTF-Master with tree wallpap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CTF-Master with tree wallpaper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CTF-Master with tree wallpap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TF-Master with tree wallpap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TF-Master with tree wallpap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382</Words>
  <Application>Microsoft Office PowerPoint</Application>
  <PresentationFormat>On-screen Show (4:3)</PresentationFormat>
  <Paragraphs>28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ECTF-Master with tree wallpaper</vt:lpstr>
      <vt:lpstr>1_ECTF-Master with tree wallpaper</vt:lpstr>
      <vt:lpstr>Image</vt:lpstr>
      <vt:lpstr>The Darwin Initiative</vt:lpstr>
      <vt:lpstr>Problem analysis &amp; setting  your objectives </vt:lpstr>
      <vt:lpstr>Objectives</vt:lpstr>
      <vt:lpstr>‘Overall Objective’/Impact</vt:lpstr>
      <vt:lpstr>Specific Objectives/Outcomes</vt:lpstr>
      <vt:lpstr>PowerPoint Presentation</vt:lpstr>
      <vt:lpstr>Logframes etc.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Darwin Initiative</dc:title>
  <dc:creator>Lesley King</dc:creator>
  <cp:lastModifiedBy>Joanne Gordon</cp:lastModifiedBy>
  <cp:revision>48</cp:revision>
  <dcterms:created xsi:type="dcterms:W3CDTF">2012-03-19T11:33:57Z</dcterms:created>
  <dcterms:modified xsi:type="dcterms:W3CDTF">2014-05-08T14:09:49Z</dcterms:modified>
</cp:coreProperties>
</file>